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5.png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986600000000001E-2"/>
          <c:y val="4.2016400000000002E-2"/>
          <c:w val="0.959013"/>
          <c:h val="0.82611900000000005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Two</c:v>
                </c:pt>
              </c:strCache>
            </c:strRef>
          </c:tx>
          <c:spPr>
            <a:gradFill flip="none" rotWithShape="1">
              <a:gsLst>
                <a:gs pos="0">
                  <a:srgbClr val="088282"/>
                </a:gs>
                <a:gs pos="100000">
                  <a:srgbClr val="5F327B"/>
                </a:gs>
              </a:gsLst>
              <a:lin ang="5756784" scaled="0"/>
            </a:gradFill>
            <a:ln w="12700" cap="flat">
              <a:noFill/>
              <a:miter lim="400000"/>
            </a:ln>
            <a:effectLst/>
          </c:spPr>
          <c:cat>
            <c:strRef>
              <c:f>Sheet1!$A$2:$A$15</c:f>
              <c:strCache>
                <c:ptCount val="14"/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  <c:pt idx="1">
                  <c:v>4</c:v>
                </c:pt>
                <c:pt idx="2">
                  <c:v>25</c:v>
                </c:pt>
                <c:pt idx="3">
                  <c:v>81</c:v>
                </c:pt>
                <c:pt idx="4">
                  <c:v>160</c:v>
                </c:pt>
                <c:pt idx="5">
                  <c:v>290</c:v>
                </c:pt>
                <c:pt idx="6">
                  <c:v>385</c:v>
                </c:pt>
                <c:pt idx="7">
                  <c:v>460</c:v>
                </c:pt>
                <c:pt idx="8">
                  <c:v>530</c:v>
                </c:pt>
                <c:pt idx="9">
                  <c:v>570</c:v>
                </c:pt>
                <c:pt idx="10">
                  <c:v>590</c:v>
                </c:pt>
                <c:pt idx="11">
                  <c:v>600</c:v>
                </c:pt>
                <c:pt idx="12">
                  <c:v>610</c:v>
                </c:pt>
                <c:pt idx="13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B8-415D-8C96-CF2846643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1900" b="0" i="0" u="none" strike="noStrike">
                    <a:solidFill>
                      <a:srgbClr val="FFFFFF"/>
                    </a:solidFill>
                    <a:latin typeface="Calibri"/>
                  </a:defRPr>
                </a:pPr>
                <a:r>
                  <a:rPr lang="en-US" sz="1900" b="0" i="0" u="none" strike="noStrike">
                    <a:solidFill>
                      <a:srgbClr val="FFFFFF"/>
                    </a:solidFill>
                    <a:latin typeface="Calibri"/>
                  </a:rPr>
                  <a:t>Time from attack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DCDDDF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600"/>
        </c:scaling>
        <c:delete val="0"/>
        <c:axPos val="l"/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latin typeface="Calibri"/>
                  </a:defRPr>
                </a:pPr>
                <a:r>
                  <a:rPr lang="en-US" sz="2000" b="0" i="0" u="none" strike="noStrike">
                    <a:solidFill>
                      <a:srgbClr val="FFFFFF"/>
                    </a:solidFill>
                    <a:latin typeface="Calibri"/>
                  </a:rPr>
                  <a:t>Cost ($)</a:t>
                </a:r>
              </a:p>
            </c:rich>
          </c:tx>
          <c:overlay val="1"/>
        </c:title>
        <c:numFmt formatCode="0&quot;%&quot;" sourceLinked="0"/>
        <c:majorTickMark val="none"/>
        <c:minorTickMark val="none"/>
        <c:tickLblPos val="none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midCat"/>
        <c:majorUnit val="150"/>
        <c:minorUnit val="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8.8381500000000002E-2"/>
          <c:y val="6.0285199999999997E-2"/>
          <c:w val="0.90661800000000003"/>
          <c:h val="0.843925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Regione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cat>
            <c:strRef>
              <c:f>Sheet1!$B$1:$G$1</c:f>
              <c:strCach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80</c:v>
                </c:pt>
                <c:pt idx="1">
                  <c:v>90</c:v>
                </c:pt>
                <c:pt idx="2">
                  <c:v>105</c:v>
                </c:pt>
                <c:pt idx="3">
                  <c:v>115</c:v>
                </c:pt>
                <c:pt idx="4">
                  <c:v>125</c:v>
                </c:pt>
                <c:pt idx="5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12-4458-8248-3CBE4A0FB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FFFFFF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sz="3200" b="0" i="0" u="none" strike="noStrike">
                    <a:solidFill>
                      <a:srgbClr val="FFFFFF"/>
                    </a:solidFill>
                    <a:latin typeface="Helvetica Light"/>
                  </a:defRPr>
                </a:pPr>
                <a:r>
                  <a:rPr lang="en-US" sz="3200" b="0" i="0" u="none" strike="noStrike">
                    <a:solidFill>
                      <a:srgbClr val="FFFFFF"/>
                    </a:solidFill>
                    <a:latin typeface="Helvetica Light"/>
                  </a:rPr>
                  <a:t>USD (Billion)</a:t>
                </a:r>
              </a:p>
            </c:rich>
          </c:tx>
          <c:overlay val="1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900" b="0" i="0" u="none" strike="noStrike">
                <a:solidFill>
                  <a:srgbClr val="FFFFFF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50"/>
        <c:minorUnit val="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8.9223400000000008E-3"/>
          <c:y val="5.0000000000000001E-3"/>
          <c:w val="0.980626"/>
          <c:h val="0.8553849999999999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rgbClr val="35383F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3528-49CB-826E-A57D5161E525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rgbClr val="1992AA"/>
                  </a:gs>
                  <a:gs pos="100000">
                    <a:srgbClr val="6D5DA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28-49CB-826E-A57D5161E525}"/>
              </c:ext>
            </c:extLst>
          </c:dPt>
          <c:dLbls>
            <c:dLbl>
              <c:idx val="0"/>
              <c:numFmt formatCode="0" sourceLinked="0"/>
              <c:spPr/>
              <c:txPr>
                <a:bodyPr/>
                <a:lstStyle/>
                <a:p>
                  <a:pPr>
                    <a:defRPr sz="3300" b="1" i="0" u="none" strike="noStrike">
                      <a:solidFill>
                        <a:srgbClr val="F8FAFB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528-49CB-826E-A57D5161E525}"/>
                </c:ext>
              </c:extLst>
            </c:dLbl>
            <c:dLbl>
              <c:idx val="1"/>
              <c:numFmt formatCode="0" sourceLinked="0"/>
              <c:spPr/>
              <c:txPr>
                <a:bodyPr/>
                <a:lstStyle/>
                <a:p>
                  <a:pPr>
                    <a:defRPr sz="3300" b="1" i="0" u="none" strike="noStrike">
                      <a:solidFill>
                        <a:srgbClr val="F8FAFB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528-49CB-826E-A57D5161E525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300" b="1" i="0" u="none" strike="noStrike">
                    <a:solidFill>
                      <a:srgbClr val="F8FAFB"/>
                    </a:solidFill>
                    <a:latin typeface="Helvetica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No</c:v>
                </c:pt>
                <c:pt idx="1">
                  <c:v>Definitely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28-49CB-826E-A57D5161E5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2239099999999996"/>
          <c:w val="1"/>
          <c:h val="7.7608999999999997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DCDDDF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3" name="Shape 6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24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1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</p:txBody>
      </p:sp>
    </p:spTree>
    <p:extLst>
      <p:ext uri="{BB962C8B-B14F-4D97-AF65-F5344CB8AC3E}">
        <p14:creationId xmlns:p14="http://schemas.microsoft.com/office/powerpoint/2010/main" val="828987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33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6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malware</a:t>
            </a:r>
          </a:p>
          <a:p>
            <a:r>
              <a:rPr lang="en-US" dirty="0"/>
              <a:t>To understand analyze each function</a:t>
            </a:r>
          </a:p>
          <a:p>
            <a:r>
              <a:rPr lang="en-US" dirty="0"/>
              <a:t>Lots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787220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know what older do</a:t>
            </a:r>
          </a:p>
          <a:p>
            <a:r>
              <a:rPr lang="en-US" dirty="0"/>
              <a:t>Concentrate only on newer</a:t>
            </a:r>
          </a:p>
        </p:txBody>
      </p:sp>
    </p:spTree>
    <p:extLst>
      <p:ext uri="{BB962C8B-B14F-4D97-AF65-F5344CB8AC3E}">
        <p14:creationId xmlns:p14="http://schemas.microsoft.com/office/powerpoint/2010/main" val="195152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exponential related to time</a:t>
            </a:r>
          </a:p>
        </p:txBody>
      </p:sp>
    </p:spTree>
    <p:extLst>
      <p:ext uri="{BB962C8B-B14F-4D97-AF65-F5344CB8AC3E}">
        <p14:creationId xmlns:p14="http://schemas.microsoft.com/office/powerpoint/2010/main" val="220697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talking about little money</a:t>
            </a:r>
          </a:p>
        </p:txBody>
      </p:sp>
    </p:spTree>
    <p:extLst>
      <p:ext uri="{BB962C8B-B14F-4D97-AF65-F5344CB8AC3E}">
        <p14:creationId xmlns:p14="http://schemas.microsoft.com/office/powerpoint/2010/main" val="136279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time the main concern</a:t>
            </a:r>
          </a:p>
        </p:txBody>
      </p:sp>
    </p:spTree>
    <p:extLst>
      <p:ext uri="{BB962C8B-B14F-4D97-AF65-F5344CB8AC3E}">
        <p14:creationId xmlns:p14="http://schemas.microsoft.com/office/powerpoint/2010/main" val="352501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Leverage previous knowledge</a:t>
            </a:r>
          </a:p>
        </p:txBody>
      </p:sp>
    </p:spTree>
    <p:extLst>
      <p:ext uri="{BB962C8B-B14F-4D97-AF65-F5344CB8AC3E}">
        <p14:creationId xmlns:p14="http://schemas.microsoft.com/office/powerpoint/2010/main" val="266736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to exploit this knowledge</a:t>
            </a:r>
          </a:p>
          <a:p>
            <a:r>
              <a:rPr lang="en-US" dirty="0"/>
              <a:t>DB to keep work done by analysts</a:t>
            </a:r>
          </a:p>
          <a:p>
            <a:r>
              <a:rPr lang="en-US" dirty="0"/>
              <a:t>Seamlessly cooperate</a:t>
            </a:r>
          </a:p>
        </p:txBody>
      </p:sp>
    </p:spTree>
    <p:extLst>
      <p:ext uri="{BB962C8B-B14F-4D97-AF65-F5344CB8AC3E}">
        <p14:creationId xmlns:p14="http://schemas.microsoft.com/office/powerpoint/2010/main" val="226109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2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hyperlink" Target="http://carbonara-project.github.io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carbonara-project.github.io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Gradi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4 Team Work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00A19C"/>
              </a:gs>
              <a:gs pos="100000">
                <a:srgbClr val="557BA1"/>
              </a:gs>
            </a:gsLst>
            <a:lin ang="12574034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136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sz="quarter" idx="13"/>
          </p:nvPr>
        </p:nvSpPr>
        <p:spPr>
          <a:xfrm>
            <a:off x="2022342" y="5727898"/>
            <a:ext cx="2958836" cy="29588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Immagine"/>
          <p:cNvSpPr>
            <a:spLocks noGrp="1"/>
          </p:cNvSpPr>
          <p:nvPr>
            <p:ph type="pic" sz="quarter" idx="14"/>
          </p:nvPr>
        </p:nvSpPr>
        <p:spPr>
          <a:xfrm>
            <a:off x="7884217" y="5727898"/>
            <a:ext cx="2958836" cy="29588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Immagine"/>
          <p:cNvSpPr>
            <a:spLocks noGrp="1"/>
          </p:cNvSpPr>
          <p:nvPr>
            <p:ph type="pic" sz="quarter" idx="15"/>
          </p:nvPr>
        </p:nvSpPr>
        <p:spPr>
          <a:xfrm>
            <a:off x="19607969" y="5727898"/>
            <a:ext cx="2958835" cy="29588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Immagine"/>
          <p:cNvSpPr>
            <a:spLocks noGrp="1"/>
          </p:cNvSpPr>
          <p:nvPr>
            <p:ph type="pic" sz="quarter" idx="16"/>
          </p:nvPr>
        </p:nvSpPr>
        <p:spPr>
          <a:xfrm>
            <a:off x="13746094" y="5727898"/>
            <a:ext cx="2958836" cy="29588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5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32327"/>
              </a:gs>
              <a:gs pos="100000">
                <a:srgbClr val="2F3139"/>
              </a:gs>
            </a:gsLst>
            <a:lin ang="19443400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https://carbonara-project.github.io/"/>
          <p:cNvSpPr txBox="1"/>
          <p:nvPr/>
        </p:nvSpPr>
        <p:spPr>
          <a:xfrm>
            <a:off x="19727511" y="12319439"/>
            <a:ext cx="358337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https://carbonara-project.github.io/</a:t>
            </a:r>
          </a:p>
        </p:txBody>
      </p:sp>
      <p:sp>
        <p:nvSpPr>
          <p:cNvPr id="154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5 Team Work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32327"/>
              </a:gs>
              <a:gs pos="100000">
                <a:srgbClr val="2F3139"/>
              </a:gs>
            </a:gsLst>
            <a:lin ang="19443400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168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4" name="Immagine"/>
          <p:cNvSpPr>
            <a:spLocks noGrp="1"/>
          </p:cNvSpPr>
          <p:nvPr>
            <p:ph type="pic" sz="quarter" idx="13"/>
          </p:nvPr>
        </p:nvSpPr>
        <p:spPr>
          <a:xfrm>
            <a:off x="2022342" y="5727898"/>
            <a:ext cx="2958836" cy="29588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Immagine"/>
          <p:cNvSpPr>
            <a:spLocks noGrp="1"/>
          </p:cNvSpPr>
          <p:nvPr>
            <p:ph type="pic" sz="quarter" idx="14"/>
          </p:nvPr>
        </p:nvSpPr>
        <p:spPr>
          <a:xfrm>
            <a:off x="7884217" y="5727898"/>
            <a:ext cx="2958836" cy="29588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Immagine"/>
          <p:cNvSpPr>
            <a:spLocks noGrp="1"/>
          </p:cNvSpPr>
          <p:nvPr>
            <p:ph type="pic" sz="quarter" idx="15"/>
          </p:nvPr>
        </p:nvSpPr>
        <p:spPr>
          <a:xfrm>
            <a:off x="19607969" y="5727898"/>
            <a:ext cx="2958835" cy="29588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7" name="Immagine"/>
          <p:cNvSpPr>
            <a:spLocks noGrp="1"/>
          </p:cNvSpPr>
          <p:nvPr>
            <p:ph type="pic" sz="quarter" idx="16"/>
          </p:nvPr>
        </p:nvSpPr>
        <p:spPr>
          <a:xfrm>
            <a:off x="13746094" y="5727898"/>
            <a:ext cx="2958836" cy="29588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5 Portfolio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32327"/>
              </a:gs>
              <a:gs pos="100000">
                <a:srgbClr val="2F3139"/>
              </a:gs>
            </a:gsLst>
            <a:lin ang="19443400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186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2" name="Immagine"/>
          <p:cNvSpPr>
            <a:spLocks noGrp="1"/>
          </p:cNvSpPr>
          <p:nvPr>
            <p:ph type="pic" sz="quarter" idx="13"/>
          </p:nvPr>
        </p:nvSpPr>
        <p:spPr>
          <a:xfrm>
            <a:off x="5631317" y="5726567"/>
            <a:ext cx="2419499" cy="24194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Immagine"/>
          <p:cNvSpPr>
            <a:spLocks noGrp="1"/>
          </p:cNvSpPr>
          <p:nvPr>
            <p:ph type="pic" sz="quarter" idx="14"/>
          </p:nvPr>
        </p:nvSpPr>
        <p:spPr>
          <a:xfrm>
            <a:off x="5631317" y="8418966"/>
            <a:ext cx="2419499" cy="2419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4" name="Immagine"/>
          <p:cNvSpPr>
            <a:spLocks noGrp="1"/>
          </p:cNvSpPr>
          <p:nvPr>
            <p:ph type="pic" sz="quarter" idx="15"/>
          </p:nvPr>
        </p:nvSpPr>
        <p:spPr>
          <a:xfrm>
            <a:off x="8306783" y="5726567"/>
            <a:ext cx="2419500" cy="24194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5" name="Immagine"/>
          <p:cNvSpPr>
            <a:spLocks noGrp="1"/>
          </p:cNvSpPr>
          <p:nvPr>
            <p:ph type="pic" sz="quarter" idx="16"/>
          </p:nvPr>
        </p:nvSpPr>
        <p:spPr>
          <a:xfrm>
            <a:off x="8306783" y="8418966"/>
            <a:ext cx="2419500" cy="2419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6" name="Immagine"/>
          <p:cNvSpPr>
            <a:spLocks noGrp="1"/>
          </p:cNvSpPr>
          <p:nvPr>
            <p:ph type="pic" sz="quarter" idx="17"/>
          </p:nvPr>
        </p:nvSpPr>
        <p:spPr>
          <a:xfrm>
            <a:off x="10982250" y="5726567"/>
            <a:ext cx="2419500" cy="24194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7" name="Immagine"/>
          <p:cNvSpPr>
            <a:spLocks noGrp="1"/>
          </p:cNvSpPr>
          <p:nvPr>
            <p:ph type="pic" sz="quarter" idx="18"/>
          </p:nvPr>
        </p:nvSpPr>
        <p:spPr>
          <a:xfrm>
            <a:off x="10982250" y="8418966"/>
            <a:ext cx="2419500" cy="2419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Immagine"/>
          <p:cNvSpPr>
            <a:spLocks noGrp="1"/>
          </p:cNvSpPr>
          <p:nvPr>
            <p:ph type="pic" sz="quarter" idx="19"/>
          </p:nvPr>
        </p:nvSpPr>
        <p:spPr>
          <a:xfrm>
            <a:off x="13657716" y="5726567"/>
            <a:ext cx="2419500" cy="24194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9" name="Immagine"/>
          <p:cNvSpPr>
            <a:spLocks noGrp="1"/>
          </p:cNvSpPr>
          <p:nvPr>
            <p:ph type="pic" sz="quarter" idx="20"/>
          </p:nvPr>
        </p:nvSpPr>
        <p:spPr>
          <a:xfrm>
            <a:off x="13657716" y="8418966"/>
            <a:ext cx="2419500" cy="2419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0" name="Immagine"/>
          <p:cNvSpPr>
            <a:spLocks noGrp="1"/>
          </p:cNvSpPr>
          <p:nvPr>
            <p:ph type="pic" sz="quarter" idx="21"/>
          </p:nvPr>
        </p:nvSpPr>
        <p:spPr>
          <a:xfrm>
            <a:off x="16333184" y="5726567"/>
            <a:ext cx="2419500" cy="24194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Immagine"/>
          <p:cNvSpPr>
            <a:spLocks noGrp="1"/>
          </p:cNvSpPr>
          <p:nvPr>
            <p:ph type="pic" sz="quarter" idx="22"/>
          </p:nvPr>
        </p:nvSpPr>
        <p:spPr>
          <a:xfrm>
            <a:off x="16333184" y="8418966"/>
            <a:ext cx="2419500" cy="2419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6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AB1942"/>
              </a:gs>
              <a:gs pos="100000">
                <a:srgbClr val="FF7202"/>
              </a:gs>
            </a:gsLst>
            <a:lin ang="18028116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210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6 Mock Up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AB1942"/>
              </a:gs>
              <a:gs pos="100000">
                <a:srgbClr val="FF7202"/>
              </a:gs>
            </a:gsLst>
            <a:lin ang="18028116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224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0" name="Immagine"/>
          <p:cNvSpPr>
            <a:spLocks noGrp="1"/>
          </p:cNvSpPr>
          <p:nvPr>
            <p:ph type="pic" sz="quarter" idx="13"/>
          </p:nvPr>
        </p:nvSpPr>
        <p:spPr>
          <a:xfrm>
            <a:off x="13594115" y="5458305"/>
            <a:ext cx="8154163" cy="5170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5 images 2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32327"/>
              </a:gs>
              <a:gs pos="100000">
                <a:srgbClr val="2F3139"/>
              </a:gs>
            </a:gsLst>
            <a:lin ang="19443400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239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5" name="Immagine"/>
          <p:cNvSpPr>
            <a:spLocks noGrp="1"/>
          </p:cNvSpPr>
          <p:nvPr>
            <p:ph type="pic" sz="quarter" idx="13"/>
          </p:nvPr>
        </p:nvSpPr>
        <p:spPr>
          <a:xfrm>
            <a:off x="13448107" y="3182739"/>
            <a:ext cx="1674185" cy="167418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6" name="Immagine"/>
          <p:cNvSpPr>
            <a:spLocks noGrp="1"/>
          </p:cNvSpPr>
          <p:nvPr>
            <p:ph type="pic" sz="quarter" idx="14"/>
          </p:nvPr>
        </p:nvSpPr>
        <p:spPr>
          <a:xfrm>
            <a:off x="13448107" y="6032440"/>
            <a:ext cx="1674185" cy="167418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7" name="Immagine"/>
          <p:cNvSpPr>
            <a:spLocks noGrp="1"/>
          </p:cNvSpPr>
          <p:nvPr>
            <p:ph type="pic" sz="quarter" idx="15"/>
          </p:nvPr>
        </p:nvSpPr>
        <p:spPr>
          <a:xfrm>
            <a:off x="13448107" y="8882141"/>
            <a:ext cx="1674185" cy="167418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5 Mock Up 2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32327"/>
              </a:gs>
              <a:gs pos="100000">
                <a:srgbClr val="2F3139"/>
              </a:gs>
            </a:gsLst>
            <a:lin ang="19443400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256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257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3" name="Immagine"/>
          <p:cNvSpPr>
            <a:spLocks noGrp="1"/>
          </p:cNvSpPr>
          <p:nvPr>
            <p:ph type="pic" sz="quarter" idx="13"/>
          </p:nvPr>
        </p:nvSpPr>
        <p:spPr>
          <a:xfrm>
            <a:off x="8439987" y="6453716"/>
            <a:ext cx="7656426" cy="48927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5 Mock Up 1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32327"/>
              </a:gs>
              <a:gs pos="100000">
                <a:srgbClr val="2F3139"/>
              </a:gs>
            </a:gsLst>
            <a:lin ang="19443400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https://carbonara-project.github.io"/>
          <p:cNvSpPr txBox="1"/>
          <p:nvPr/>
        </p:nvSpPr>
        <p:spPr>
          <a:xfrm>
            <a:off x="19727511" y="12267207"/>
            <a:ext cx="351986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https://carbonara-project.github.io</a:t>
            </a:r>
          </a:p>
        </p:txBody>
      </p:sp>
      <p:sp>
        <p:nvSpPr>
          <p:cNvPr id="272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8" name="Immagine"/>
          <p:cNvSpPr>
            <a:spLocks noGrp="1"/>
          </p:cNvSpPr>
          <p:nvPr>
            <p:ph type="pic" sz="quarter" idx="13"/>
          </p:nvPr>
        </p:nvSpPr>
        <p:spPr>
          <a:xfrm>
            <a:off x="12718656" y="3102272"/>
            <a:ext cx="9718042" cy="58060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5 Portfolio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32327"/>
              </a:gs>
              <a:gs pos="100000">
                <a:srgbClr val="2F3139"/>
              </a:gs>
            </a:gsLst>
            <a:lin ang="19443400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287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288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1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4" name="Immagine"/>
          <p:cNvSpPr>
            <a:spLocks noGrp="1"/>
          </p:cNvSpPr>
          <p:nvPr>
            <p:ph type="pic" sz="quarter" idx="13"/>
          </p:nvPr>
        </p:nvSpPr>
        <p:spPr>
          <a:xfrm>
            <a:off x="759354" y="7511057"/>
            <a:ext cx="4572001" cy="457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5" name="Immagine"/>
          <p:cNvSpPr>
            <a:spLocks noGrp="1"/>
          </p:cNvSpPr>
          <p:nvPr>
            <p:ph type="pic" sz="quarter" idx="14"/>
          </p:nvPr>
        </p:nvSpPr>
        <p:spPr>
          <a:xfrm>
            <a:off x="5332676" y="7511057"/>
            <a:ext cx="4572001" cy="457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6" name="Immagine"/>
          <p:cNvSpPr>
            <a:spLocks noGrp="1"/>
          </p:cNvSpPr>
          <p:nvPr>
            <p:ph type="pic" sz="quarter" idx="15"/>
          </p:nvPr>
        </p:nvSpPr>
        <p:spPr>
          <a:xfrm>
            <a:off x="9906000" y="7511057"/>
            <a:ext cx="4572000" cy="457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7" name="Immagine"/>
          <p:cNvSpPr>
            <a:spLocks noGrp="1"/>
          </p:cNvSpPr>
          <p:nvPr>
            <p:ph type="pic" sz="quarter" idx="16"/>
          </p:nvPr>
        </p:nvSpPr>
        <p:spPr>
          <a:xfrm>
            <a:off x="14479322" y="7511057"/>
            <a:ext cx="4572001" cy="457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8" name="Immagine"/>
          <p:cNvSpPr>
            <a:spLocks noGrp="1"/>
          </p:cNvSpPr>
          <p:nvPr>
            <p:ph type="pic" sz="quarter" idx="17"/>
          </p:nvPr>
        </p:nvSpPr>
        <p:spPr>
          <a:xfrm>
            <a:off x="19052644" y="7511057"/>
            <a:ext cx="4572001" cy="457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dient 01 Mock 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Immagine"/>
          <p:cNvSpPr>
            <a:spLocks noGrp="1"/>
          </p:cNvSpPr>
          <p:nvPr>
            <p:ph type="pic" sz="quarter" idx="13"/>
          </p:nvPr>
        </p:nvSpPr>
        <p:spPr>
          <a:xfrm>
            <a:off x="6077218" y="6144683"/>
            <a:ext cx="7656427" cy="48927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5 Image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32327"/>
              </a:gs>
              <a:gs pos="100000">
                <a:srgbClr val="2F3139"/>
              </a:gs>
            </a:gsLst>
            <a:lin ang="19443400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307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308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4" name="Immagine"/>
          <p:cNvSpPr>
            <a:spLocks noGrp="1"/>
          </p:cNvSpPr>
          <p:nvPr>
            <p:ph type="pic" sz="half" idx="13"/>
          </p:nvPr>
        </p:nvSpPr>
        <p:spPr>
          <a:xfrm>
            <a:off x="10266049" y="757634"/>
            <a:ext cx="6837098" cy="12200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d 05 Single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32327"/>
              </a:gs>
              <a:gs pos="100000">
                <a:srgbClr val="2F3139"/>
              </a:gs>
            </a:gsLst>
            <a:lin ang="19443400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www.websitename.com"/>
          <p:cNvSpPr txBox="1"/>
          <p:nvPr/>
        </p:nvSpPr>
        <p:spPr>
          <a:xfrm>
            <a:off x="10982250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323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Black Page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Black Page Image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0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Immagine"/>
          <p:cNvSpPr>
            <a:spLocks noGrp="1"/>
          </p:cNvSpPr>
          <p:nvPr>
            <p:ph type="pic" sz="quarter" idx="13"/>
          </p:nvPr>
        </p:nvSpPr>
        <p:spPr>
          <a:xfrm>
            <a:off x="19507200" y="8398933"/>
            <a:ext cx="4876800" cy="533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3" name="Immagine"/>
          <p:cNvSpPr>
            <a:spLocks noGrp="1"/>
          </p:cNvSpPr>
          <p:nvPr>
            <p:ph type="pic" sz="quarter" idx="14"/>
          </p:nvPr>
        </p:nvSpPr>
        <p:spPr>
          <a:xfrm>
            <a:off x="14630400" y="8398933"/>
            <a:ext cx="4876800" cy="533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4" name="Immagine"/>
          <p:cNvSpPr>
            <a:spLocks noGrp="1"/>
          </p:cNvSpPr>
          <p:nvPr>
            <p:ph type="pic" sz="quarter" idx="15"/>
          </p:nvPr>
        </p:nvSpPr>
        <p:spPr>
          <a:xfrm>
            <a:off x="9753600" y="8398933"/>
            <a:ext cx="4876800" cy="533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5" name="Immagine"/>
          <p:cNvSpPr>
            <a:spLocks noGrp="1"/>
          </p:cNvSpPr>
          <p:nvPr>
            <p:ph type="pic" sz="quarter" idx="16"/>
          </p:nvPr>
        </p:nvSpPr>
        <p:spPr>
          <a:xfrm>
            <a:off x="-1" y="8398933"/>
            <a:ext cx="9766301" cy="533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6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357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3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arbonara-project.github.io"/>
          <p:cNvSpPr txBox="1"/>
          <p:nvPr/>
        </p:nvSpPr>
        <p:spPr>
          <a:xfrm>
            <a:off x="21038704" y="12926291"/>
            <a:ext cx="28337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carbonara-project.github.io</a:t>
            </a:r>
          </a:p>
        </p:txBody>
      </p:sp>
      <p:sp>
        <p:nvSpPr>
          <p:cNvPr id="366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9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0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 Image MKP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379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380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6" name="Immagine"/>
          <p:cNvSpPr>
            <a:spLocks noGrp="1"/>
          </p:cNvSpPr>
          <p:nvPr>
            <p:ph type="pic" sz="half" idx="13"/>
          </p:nvPr>
        </p:nvSpPr>
        <p:spPr>
          <a:xfrm>
            <a:off x="-263196" y="3616821"/>
            <a:ext cx="10404211" cy="67370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 Header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394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395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7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1" name="Immagine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24384001" cy="49720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 Image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409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410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1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2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6" name="Immagine"/>
          <p:cNvSpPr>
            <a:spLocks noGrp="1"/>
          </p:cNvSpPr>
          <p:nvPr>
            <p:ph type="pic" sz="half" idx="13"/>
          </p:nvPr>
        </p:nvSpPr>
        <p:spPr>
          <a:xfrm>
            <a:off x="0" y="2917758"/>
            <a:ext cx="12192001" cy="85134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 Phone Image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424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425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6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9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1" name="Immagine"/>
          <p:cNvSpPr>
            <a:spLocks noGrp="1"/>
          </p:cNvSpPr>
          <p:nvPr>
            <p:ph type="pic" sz="quarter" idx="13"/>
          </p:nvPr>
        </p:nvSpPr>
        <p:spPr>
          <a:xfrm>
            <a:off x="19646558" y="3850899"/>
            <a:ext cx="3709947" cy="665766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 Single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439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440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3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4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6" name="Immagine"/>
          <p:cNvSpPr>
            <a:spLocks noGrp="1"/>
          </p:cNvSpPr>
          <p:nvPr>
            <p:ph type="pic" sz="quarter" idx="13"/>
          </p:nvPr>
        </p:nvSpPr>
        <p:spPr>
          <a:xfrm>
            <a:off x="9257241" y="2917758"/>
            <a:ext cx="5207001" cy="85239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magine"/>
          <p:cNvSpPr>
            <a:spLocks noGrp="1"/>
          </p:cNvSpPr>
          <p:nvPr>
            <p:ph type="pic" idx="13"/>
          </p:nvPr>
        </p:nvSpPr>
        <p:spPr>
          <a:xfrm>
            <a:off x="759354" y="757634"/>
            <a:ext cx="22865292" cy="12200732"/>
          </a:xfrm>
          <a:prstGeom prst="rect">
            <a:avLst/>
          </a:prstGeom>
          <a:effectLst>
            <a:outerShdw blurRad="177800" dist="508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 Team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5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6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7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59" name="Immagine"/>
          <p:cNvSpPr>
            <a:spLocks noGrp="1"/>
          </p:cNvSpPr>
          <p:nvPr>
            <p:ph type="pic" sz="quarter" idx="13"/>
          </p:nvPr>
        </p:nvSpPr>
        <p:spPr>
          <a:xfrm>
            <a:off x="9086849" y="4788212"/>
            <a:ext cx="3613151" cy="36131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0" name="Immagine"/>
          <p:cNvSpPr>
            <a:spLocks noGrp="1"/>
          </p:cNvSpPr>
          <p:nvPr>
            <p:ph type="pic" sz="quarter" idx="14"/>
          </p:nvPr>
        </p:nvSpPr>
        <p:spPr>
          <a:xfrm>
            <a:off x="12981516" y="4788212"/>
            <a:ext cx="3613151" cy="36131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1" name="Immagine"/>
          <p:cNvSpPr>
            <a:spLocks noGrp="1"/>
          </p:cNvSpPr>
          <p:nvPr>
            <p:ph type="pic" sz="quarter" idx="15"/>
          </p:nvPr>
        </p:nvSpPr>
        <p:spPr>
          <a:xfrm>
            <a:off x="16876182" y="4788212"/>
            <a:ext cx="3613151" cy="36131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2" name="Immagine"/>
          <p:cNvSpPr>
            <a:spLocks noGrp="1"/>
          </p:cNvSpPr>
          <p:nvPr>
            <p:ph type="pic" sz="quarter" idx="16"/>
          </p:nvPr>
        </p:nvSpPr>
        <p:spPr>
          <a:xfrm>
            <a:off x="20770850" y="4788212"/>
            <a:ext cx="3613151" cy="36131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 Portfolio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470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471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3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7" name="Immagine"/>
          <p:cNvSpPr>
            <a:spLocks noGrp="1"/>
          </p:cNvSpPr>
          <p:nvPr>
            <p:ph type="pic" sz="quarter" idx="13"/>
          </p:nvPr>
        </p:nvSpPr>
        <p:spPr>
          <a:xfrm>
            <a:off x="0" y="2693789"/>
            <a:ext cx="4876800" cy="4873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8" name="Immagine"/>
          <p:cNvSpPr>
            <a:spLocks noGrp="1"/>
          </p:cNvSpPr>
          <p:nvPr>
            <p:ph type="pic" sz="quarter" idx="14"/>
          </p:nvPr>
        </p:nvSpPr>
        <p:spPr>
          <a:xfrm>
            <a:off x="4876800" y="2693789"/>
            <a:ext cx="4876800" cy="4873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9" name="Immagine"/>
          <p:cNvSpPr>
            <a:spLocks noGrp="1"/>
          </p:cNvSpPr>
          <p:nvPr>
            <p:ph type="pic" sz="quarter" idx="15"/>
          </p:nvPr>
        </p:nvSpPr>
        <p:spPr>
          <a:xfrm>
            <a:off x="9753600" y="2693789"/>
            <a:ext cx="4876800" cy="4873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0" name="Immagine"/>
          <p:cNvSpPr>
            <a:spLocks noGrp="1"/>
          </p:cNvSpPr>
          <p:nvPr>
            <p:ph type="pic" sz="quarter" idx="16"/>
          </p:nvPr>
        </p:nvSpPr>
        <p:spPr>
          <a:xfrm>
            <a:off x="14630400" y="2693789"/>
            <a:ext cx="4876800" cy="4873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1" name="Immagine"/>
          <p:cNvSpPr>
            <a:spLocks noGrp="1"/>
          </p:cNvSpPr>
          <p:nvPr>
            <p:ph type="pic" sz="quarter" idx="17"/>
          </p:nvPr>
        </p:nvSpPr>
        <p:spPr>
          <a:xfrm>
            <a:off x="19507200" y="2693789"/>
            <a:ext cx="4876800" cy="4873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 Images MCKP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489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490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1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2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4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6" name="Immagine"/>
          <p:cNvSpPr>
            <a:spLocks noGrp="1"/>
          </p:cNvSpPr>
          <p:nvPr>
            <p:ph type="pic" sz="half" idx="13"/>
          </p:nvPr>
        </p:nvSpPr>
        <p:spPr>
          <a:xfrm>
            <a:off x="13794316" y="3287778"/>
            <a:ext cx="11524193" cy="74302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 Image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ravidient. Card Design Concept v1"/>
          <p:cNvSpPr txBox="1"/>
          <p:nvPr/>
        </p:nvSpPr>
        <p:spPr>
          <a:xfrm>
            <a:off x="1344678" y="1300493"/>
            <a:ext cx="413484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/>
              <a:t>Gravidient.</a:t>
            </a:r>
            <a:r>
              <a:t> </a:t>
            </a:r>
            <a:r>
              <a:rPr sz="1800" b="0"/>
              <a:t>Card Design Concept v1</a:t>
            </a:r>
          </a:p>
        </p:txBody>
      </p:sp>
      <p:sp>
        <p:nvSpPr>
          <p:cNvPr id="504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505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6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7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1" name="Immagine"/>
          <p:cNvSpPr>
            <a:spLocks noGrp="1"/>
          </p:cNvSpPr>
          <p:nvPr>
            <p:ph type="pic" sz="quarter" idx="13"/>
          </p:nvPr>
        </p:nvSpPr>
        <p:spPr>
          <a:xfrm>
            <a:off x="17760818" y="7249583"/>
            <a:ext cx="5207001" cy="431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2" name="Immagine"/>
          <p:cNvSpPr>
            <a:spLocks noGrp="1"/>
          </p:cNvSpPr>
          <p:nvPr>
            <p:ph type="pic" sz="quarter" idx="14"/>
          </p:nvPr>
        </p:nvSpPr>
        <p:spPr>
          <a:xfrm>
            <a:off x="17760818" y="2693789"/>
            <a:ext cx="5207001" cy="431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3" name="Immagine"/>
          <p:cNvSpPr>
            <a:spLocks noGrp="1"/>
          </p:cNvSpPr>
          <p:nvPr>
            <p:ph type="pic" sz="quarter" idx="15"/>
          </p:nvPr>
        </p:nvSpPr>
        <p:spPr>
          <a:xfrm>
            <a:off x="12305815" y="7249583"/>
            <a:ext cx="5207001" cy="431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4" name="Immagine"/>
          <p:cNvSpPr>
            <a:spLocks noGrp="1"/>
          </p:cNvSpPr>
          <p:nvPr>
            <p:ph type="pic" sz="quarter" idx="16"/>
          </p:nvPr>
        </p:nvSpPr>
        <p:spPr>
          <a:xfrm>
            <a:off x="6850812" y="7249583"/>
            <a:ext cx="5207001" cy="431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5" name="Immagine"/>
          <p:cNvSpPr>
            <a:spLocks noGrp="1"/>
          </p:cNvSpPr>
          <p:nvPr>
            <p:ph type="pic" sz="quarter" idx="17"/>
          </p:nvPr>
        </p:nvSpPr>
        <p:spPr>
          <a:xfrm>
            <a:off x="1395809" y="2693789"/>
            <a:ext cx="5207001" cy="431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Black Page Mock Up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4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7" name="Immagine"/>
          <p:cNvSpPr>
            <a:spLocks noGrp="1"/>
          </p:cNvSpPr>
          <p:nvPr>
            <p:ph type="pic" sz="half" idx="13"/>
          </p:nvPr>
        </p:nvSpPr>
        <p:spPr>
          <a:xfrm>
            <a:off x="1129241" y="1565379"/>
            <a:ext cx="7302191" cy="101758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Black Page Images 2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8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0" name="Immagine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0161919" cy="342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41" name="Immagine"/>
          <p:cNvSpPr>
            <a:spLocks noGrp="1"/>
          </p:cNvSpPr>
          <p:nvPr>
            <p:ph type="pic" sz="quarter" idx="14"/>
          </p:nvPr>
        </p:nvSpPr>
        <p:spPr>
          <a:xfrm>
            <a:off x="-1" y="3429000"/>
            <a:ext cx="1016192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42" name="Immagine"/>
          <p:cNvSpPr>
            <a:spLocks noGrp="1"/>
          </p:cNvSpPr>
          <p:nvPr>
            <p:ph type="pic" sz="quarter" idx="15"/>
          </p:nvPr>
        </p:nvSpPr>
        <p:spPr>
          <a:xfrm>
            <a:off x="0" y="6858000"/>
            <a:ext cx="10161919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43" name="Immagine"/>
          <p:cNvSpPr>
            <a:spLocks noGrp="1"/>
          </p:cNvSpPr>
          <p:nvPr>
            <p:ph type="pic" sz="quarter" idx="16"/>
          </p:nvPr>
        </p:nvSpPr>
        <p:spPr>
          <a:xfrm>
            <a:off x="0" y="10287000"/>
            <a:ext cx="10161919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4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Black Page Image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4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5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6" name="Immagine"/>
          <p:cNvSpPr>
            <a:spLocks noGrp="1"/>
          </p:cNvSpPr>
          <p:nvPr>
            <p:ph type="pic" sz="quarter" idx="13"/>
          </p:nvPr>
        </p:nvSpPr>
        <p:spPr>
          <a:xfrm>
            <a:off x="759354" y="1403813"/>
            <a:ext cx="5080001" cy="7620001"/>
          </a:xfrm>
          <a:prstGeom prst="rect">
            <a:avLst/>
          </a:prstGeom>
          <a:effectLst>
            <a:outerShdw blurRad="190500" dist="88900" dir="5400000" rotWithShape="0">
              <a:srgbClr val="000000">
                <a:alpha val="6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7" name="Immagine"/>
          <p:cNvSpPr>
            <a:spLocks noGrp="1"/>
          </p:cNvSpPr>
          <p:nvPr>
            <p:ph type="pic" sz="quarter" idx="14"/>
          </p:nvPr>
        </p:nvSpPr>
        <p:spPr>
          <a:xfrm>
            <a:off x="6679053" y="2917758"/>
            <a:ext cx="5080001" cy="7620001"/>
          </a:xfrm>
          <a:prstGeom prst="rect">
            <a:avLst/>
          </a:prstGeom>
          <a:effectLst>
            <a:outerShdw blurRad="190500" dist="88900" dir="5400000" rotWithShape="0">
              <a:srgbClr val="000000">
                <a:alpha val="6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8" name="Immagine"/>
          <p:cNvSpPr>
            <a:spLocks noGrp="1"/>
          </p:cNvSpPr>
          <p:nvPr>
            <p:ph type="pic" sz="quarter" idx="15"/>
          </p:nvPr>
        </p:nvSpPr>
        <p:spPr>
          <a:xfrm>
            <a:off x="12601927" y="759618"/>
            <a:ext cx="5080001" cy="7620001"/>
          </a:xfrm>
          <a:prstGeom prst="rect">
            <a:avLst/>
          </a:prstGeom>
          <a:effectLst>
            <a:outerShdw blurRad="190500" dist="88900" dir="5400000" rotWithShape="0">
              <a:srgbClr val="000000">
                <a:alpha val="6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9" name="Immagine"/>
          <p:cNvSpPr>
            <a:spLocks noGrp="1"/>
          </p:cNvSpPr>
          <p:nvPr>
            <p:ph type="pic" sz="quarter" idx="16"/>
          </p:nvPr>
        </p:nvSpPr>
        <p:spPr>
          <a:xfrm>
            <a:off x="18521627" y="4381367"/>
            <a:ext cx="5080001" cy="7620001"/>
          </a:xfrm>
          <a:prstGeom prst="rect">
            <a:avLst/>
          </a:prstGeom>
          <a:effectLst>
            <a:outerShdw blurRad="190500" dist="88900" dir="5400000" rotWithShape="0">
              <a:srgbClr val="000000">
                <a:alpha val="6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6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Black Page Images copy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9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0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1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2" name="Immagine"/>
          <p:cNvSpPr>
            <a:spLocks noGrp="1"/>
          </p:cNvSpPr>
          <p:nvPr>
            <p:ph type="pic" sz="quarter" idx="13"/>
          </p:nvPr>
        </p:nvSpPr>
        <p:spPr>
          <a:xfrm>
            <a:off x="770863" y="2692796"/>
            <a:ext cx="5357020" cy="8761413"/>
          </a:xfrm>
          <a:prstGeom prst="rect">
            <a:avLst/>
          </a:prstGeom>
          <a:effectLst>
            <a:outerShdw blurRad="190500" dist="88900" dir="5400000" rotWithShape="0">
              <a:srgbClr val="000000">
                <a:alpha val="6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3" name="Immagine"/>
          <p:cNvSpPr>
            <a:spLocks noGrp="1"/>
          </p:cNvSpPr>
          <p:nvPr>
            <p:ph type="pic" sz="quarter" idx="14"/>
          </p:nvPr>
        </p:nvSpPr>
        <p:spPr>
          <a:xfrm>
            <a:off x="6595423" y="2692796"/>
            <a:ext cx="5357019" cy="8761413"/>
          </a:xfrm>
          <a:prstGeom prst="rect">
            <a:avLst/>
          </a:prstGeom>
          <a:effectLst>
            <a:outerShdw blurRad="190500" dist="88900" dir="5400000" rotWithShape="0">
              <a:srgbClr val="000000">
                <a:alpha val="6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4" name="Immagine"/>
          <p:cNvSpPr>
            <a:spLocks noGrp="1"/>
          </p:cNvSpPr>
          <p:nvPr>
            <p:ph type="pic" sz="quarter" idx="15"/>
          </p:nvPr>
        </p:nvSpPr>
        <p:spPr>
          <a:xfrm>
            <a:off x="12419982" y="2692796"/>
            <a:ext cx="5357019" cy="8761413"/>
          </a:xfrm>
          <a:prstGeom prst="rect">
            <a:avLst/>
          </a:prstGeom>
          <a:effectLst>
            <a:outerShdw blurRad="190500" dist="88900" dir="5400000" rotWithShape="0">
              <a:srgbClr val="000000">
                <a:alpha val="6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5" name="Immagine"/>
          <p:cNvSpPr>
            <a:spLocks noGrp="1"/>
          </p:cNvSpPr>
          <p:nvPr>
            <p:ph type="pic" sz="quarter" idx="16"/>
          </p:nvPr>
        </p:nvSpPr>
        <p:spPr>
          <a:xfrm>
            <a:off x="18244542" y="2692796"/>
            <a:ext cx="5357019" cy="8761413"/>
          </a:xfrm>
          <a:prstGeom prst="rect">
            <a:avLst/>
          </a:prstGeom>
          <a:effectLst>
            <a:outerShdw blurRad="190500" dist="88900" dir="5400000" rotWithShape="0">
              <a:srgbClr val="000000">
                <a:alpha val="6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6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Black Image Part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5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6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7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8" name="Immagine"/>
          <p:cNvSpPr>
            <a:spLocks noGrp="1"/>
          </p:cNvSpPr>
          <p:nvPr>
            <p:ph type="pic" sz="half" idx="13"/>
          </p:nvPr>
        </p:nvSpPr>
        <p:spPr>
          <a:xfrm>
            <a:off x="12192000" y="-1"/>
            <a:ext cx="6096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9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 Slide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arbonara-project.github.io"/>
          <p:cNvSpPr txBox="1"/>
          <p:nvPr/>
        </p:nvSpPr>
        <p:spPr>
          <a:xfrm>
            <a:off x="21218455" y="12956250"/>
            <a:ext cx="283372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carbonara-project.github.io</a:t>
            </a:r>
          </a:p>
        </p:txBody>
      </p:sp>
      <p:sp>
        <p:nvSpPr>
          <p:cNvPr id="597" name="Cerchio"/>
          <p:cNvSpPr/>
          <p:nvPr/>
        </p:nvSpPr>
        <p:spPr>
          <a:xfrm>
            <a:off x="23943732" y="6176433"/>
            <a:ext cx="76203" cy="76203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8" name="Cerchio"/>
          <p:cNvSpPr/>
          <p:nvPr/>
        </p:nvSpPr>
        <p:spPr>
          <a:xfrm>
            <a:off x="23943732" y="6498166"/>
            <a:ext cx="76203" cy="76203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9" name="Cerchio"/>
          <p:cNvSpPr/>
          <p:nvPr/>
        </p:nvSpPr>
        <p:spPr>
          <a:xfrm>
            <a:off x="23943732" y="6819900"/>
            <a:ext cx="76203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0" name="Cerchio"/>
          <p:cNvSpPr/>
          <p:nvPr/>
        </p:nvSpPr>
        <p:spPr>
          <a:xfrm>
            <a:off x="23943732" y="7141633"/>
            <a:ext cx="76203" cy="76203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1" name="Cerchio"/>
          <p:cNvSpPr/>
          <p:nvPr/>
        </p:nvSpPr>
        <p:spPr>
          <a:xfrm>
            <a:off x="23943732" y="7463366"/>
            <a:ext cx="76203" cy="76203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640256" y="1363993"/>
            <a:ext cx="368574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2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1992AA"/>
              </a:gs>
              <a:gs pos="100000">
                <a:srgbClr val="6D5DA2"/>
              </a:gs>
            </a:gsLst>
            <a:lin ang="14100994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carbonara-project.github.io"/>
          <p:cNvSpPr txBox="1"/>
          <p:nvPr/>
        </p:nvSpPr>
        <p:spPr>
          <a:xfrm>
            <a:off x="20589329" y="12267207"/>
            <a:ext cx="28337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carbonara-project.github.io</a:t>
            </a:r>
          </a:p>
        </p:txBody>
      </p:sp>
      <p:sp>
        <p:nvSpPr>
          <p:cNvPr id="49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2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1992AA"/>
              </a:gs>
              <a:gs pos="100000">
                <a:srgbClr val="6D5DA2"/>
              </a:gs>
            </a:gsLst>
            <a:lin ang="14100994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0" name="carbonara-project.github.io"/>
          <p:cNvSpPr txBox="1"/>
          <p:nvPr/>
        </p:nvSpPr>
        <p:spPr>
          <a:xfrm>
            <a:off x="20589329" y="12267207"/>
            <a:ext cx="28337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carbonara-project.github.io</a:t>
            </a:r>
          </a:p>
        </p:txBody>
      </p:sp>
      <p:sp>
        <p:nvSpPr>
          <p:cNvPr id="611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2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3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4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2 Mock Up 1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1992AA"/>
              </a:gs>
              <a:gs pos="100000">
                <a:srgbClr val="6D5DA2"/>
              </a:gs>
            </a:gsLst>
            <a:lin ang="14100994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63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" name="Immagine"/>
          <p:cNvSpPr>
            <a:spLocks noGrp="1"/>
          </p:cNvSpPr>
          <p:nvPr>
            <p:ph type="pic" sz="quarter" idx="13"/>
          </p:nvPr>
        </p:nvSpPr>
        <p:spPr>
          <a:xfrm>
            <a:off x="5819774" y="3441700"/>
            <a:ext cx="5467340" cy="7476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2 Image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1992AA"/>
              </a:gs>
              <a:gs pos="100000">
                <a:srgbClr val="6D5DA2"/>
              </a:gs>
            </a:gsLst>
            <a:lin ang="14100994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78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4" name="Immagine"/>
          <p:cNvSpPr>
            <a:spLocks noGrp="1"/>
          </p:cNvSpPr>
          <p:nvPr>
            <p:ph type="pic" sz="half" idx="13"/>
          </p:nvPr>
        </p:nvSpPr>
        <p:spPr>
          <a:xfrm>
            <a:off x="8517466" y="2917758"/>
            <a:ext cx="10482793" cy="85134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2 Right Images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1992AA"/>
              </a:gs>
              <a:gs pos="100000">
                <a:srgbClr val="6D5DA2"/>
              </a:gs>
            </a:gsLst>
            <a:lin ang="14100994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93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" name="Immagine"/>
          <p:cNvSpPr>
            <a:spLocks noGrp="1"/>
          </p:cNvSpPr>
          <p:nvPr>
            <p:ph type="pic" sz="half" idx="13"/>
          </p:nvPr>
        </p:nvSpPr>
        <p:spPr>
          <a:xfrm>
            <a:off x="12807817" y="757634"/>
            <a:ext cx="10816829" cy="122189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3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78AE39"/>
              </a:gs>
              <a:gs pos="100000">
                <a:srgbClr val="00A642"/>
              </a:gs>
            </a:gsLst>
            <a:lin ang="7401476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108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dient 04">
    <p:bg>
      <p:bgPr>
        <a:solidFill>
          <a:srgbClr val="23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00A19C"/>
              </a:gs>
              <a:gs pos="100000">
                <a:srgbClr val="557BA1"/>
              </a:gs>
            </a:gsLst>
            <a:lin ang="12574034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carbonara-project.github.io"/>
          <p:cNvSpPr txBox="1"/>
          <p:nvPr/>
        </p:nvSpPr>
        <p:spPr>
          <a:xfrm>
            <a:off x="20589329" y="12267207"/>
            <a:ext cx="28337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carbonara-project.github.io</a:t>
            </a:r>
          </a:p>
        </p:txBody>
      </p:sp>
      <p:sp>
        <p:nvSpPr>
          <p:cNvPr id="122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AB1942"/>
              </a:gs>
              <a:gs pos="100000">
                <a:srgbClr val="5267A4"/>
              </a:gs>
            </a:gsLst>
            <a:lin ang="3140246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he Carbonara Project"/>
          <p:cNvSpPr txBox="1"/>
          <p:nvPr/>
        </p:nvSpPr>
        <p:spPr>
          <a:xfrm>
            <a:off x="1344678" y="1300493"/>
            <a:ext cx="311089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Carbonara Project</a:t>
            </a:r>
          </a:p>
        </p:txBody>
      </p:sp>
      <p:sp>
        <p:nvSpPr>
          <p:cNvPr id="4" name="www.websitename.com"/>
          <p:cNvSpPr txBox="1"/>
          <p:nvPr/>
        </p:nvSpPr>
        <p:spPr>
          <a:xfrm>
            <a:off x="20589329" y="12267207"/>
            <a:ext cx="25028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www.websitename.com</a:t>
            </a:r>
          </a:p>
        </p:txBody>
      </p:sp>
      <p:sp>
        <p:nvSpPr>
          <p:cNvPr id="5" name="Cerchio"/>
          <p:cNvSpPr/>
          <p:nvPr/>
        </p:nvSpPr>
        <p:spPr>
          <a:xfrm>
            <a:off x="23943733" y="6176433"/>
            <a:ext cx="76201" cy="76201"/>
          </a:xfrm>
          <a:prstGeom prst="ellipse">
            <a:avLst/>
          </a:prstGeom>
          <a:solidFill>
            <a:srgbClr val="E6EAF3"/>
          </a:solidFill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Cerchio"/>
          <p:cNvSpPr/>
          <p:nvPr/>
        </p:nvSpPr>
        <p:spPr>
          <a:xfrm>
            <a:off x="23943733" y="64981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Cerchio"/>
          <p:cNvSpPr/>
          <p:nvPr/>
        </p:nvSpPr>
        <p:spPr>
          <a:xfrm>
            <a:off x="23943733" y="6819900"/>
            <a:ext cx="76201" cy="76200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Cerchio"/>
          <p:cNvSpPr/>
          <p:nvPr/>
        </p:nvSpPr>
        <p:spPr>
          <a:xfrm>
            <a:off x="23943733" y="7141633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Cerchio"/>
          <p:cNvSpPr/>
          <p:nvPr/>
        </p:nvSpPr>
        <p:spPr>
          <a:xfrm>
            <a:off x="23943733" y="7463366"/>
            <a:ext cx="76201" cy="76201"/>
          </a:xfrm>
          <a:prstGeom prst="ellipse">
            <a:avLst/>
          </a:prstGeom>
          <a:ln w="12700">
            <a:solidFill>
              <a:srgbClr val="E6EAF3">
                <a:alpha val="506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640255" y="1363993"/>
            <a:ext cx="36857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Titolo Testo"/>
          <p:cNvSpPr txBox="1">
            <a:spLocks noGrp="1"/>
          </p:cNvSpPr>
          <p:nvPr>
            <p:ph type="title"/>
          </p:nvPr>
        </p:nvSpPr>
        <p:spPr>
          <a:xfrm>
            <a:off x="1202266" y="2808816"/>
            <a:ext cx="20828001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Titolo Testo</a:t>
            </a:r>
          </a:p>
        </p:txBody>
      </p:sp>
      <p:sp>
        <p:nvSpPr>
          <p:cNvPr id="1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hyperlink" Target="https://sites.google.com/a/dis.uniroma1.it/google-technologies-for-cloud-and-web-development-2017-2018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ttangolo arrotondato"/>
          <p:cNvSpPr/>
          <p:nvPr/>
        </p:nvSpPr>
        <p:spPr>
          <a:xfrm>
            <a:off x="761669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AB1942">
                  <a:alpha val="68488"/>
                </a:srgbClr>
              </a:gs>
              <a:gs pos="100000">
                <a:srgbClr val="2F3139">
                  <a:alpha val="68488"/>
                </a:srgbClr>
              </a:gs>
            </a:gsLst>
            <a:lin ang="14248052"/>
          </a:gradFill>
          <a:ln w="12700">
            <a:miter lim="400000"/>
          </a:ln>
          <a:effectLst>
            <a:outerShdw blurRad="177800" dist="47553" dir="2270364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The Carbonara Project."/>
          <p:cNvSpPr txBox="1"/>
          <p:nvPr/>
        </p:nvSpPr>
        <p:spPr>
          <a:xfrm>
            <a:off x="7244047" y="5843270"/>
            <a:ext cx="989590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1">
                <a:solidFill>
                  <a:srgbClr val="F8F8F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Carbonara Project.</a:t>
            </a:r>
          </a:p>
        </p:txBody>
      </p:sp>
      <p:sp>
        <p:nvSpPr>
          <p:cNvPr id="627" name="The front window of malware research."/>
          <p:cNvSpPr txBox="1"/>
          <p:nvPr/>
        </p:nvSpPr>
        <p:spPr>
          <a:xfrm>
            <a:off x="9946704" y="7100569"/>
            <a:ext cx="449059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front window of malware research.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1" animBg="1" advAuto="0"/>
      <p:bldP spid="627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748" name="What’s ahead"/>
          <p:cNvSpPr txBox="1"/>
          <p:nvPr/>
        </p:nvSpPr>
        <p:spPr>
          <a:xfrm>
            <a:off x="1615357" y="1491126"/>
            <a:ext cx="576248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What’s ahead</a:t>
            </a:r>
          </a:p>
        </p:txBody>
      </p:sp>
      <p:sp>
        <p:nvSpPr>
          <p:cNvPr id="749" name="Linea"/>
          <p:cNvSpPr/>
          <p:nvPr/>
        </p:nvSpPr>
        <p:spPr>
          <a:xfrm>
            <a:off x="1277988" y="6858000"/>
            <a:ext cx="21828024" cy="0"/>
          </a:xfrm>
          <a:prstGeom prst="line">
            <a:avLst/>
          </a:prstGeom>
          <a:ln w="1651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50" name="Augment…"/>
          <p:cNvSpPr txBox="1"/>
          <p:nvPr/>
        </p:nvSpPr>
        <p:spPr>
          <a:xfrm>
            <a:off x="1286062" y="8203497"/>
            <a:ext cx="363056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>
                <a:solidFill>
                  <a:srgbClr val="FFFFFF"/>
                </a:solidFill>
              </a:defRPr>
            </a:pPr>
            <a:r>
              <a:t>Augment</a:t>
            </a:r>
          </a:p>
          <a:p>
            <a:pPr>
              <a:defRPr sz="3700">
                <a:solidFill>
                  <a:srgbClr val="FFFFFF"/>
                </a:solidFill>
              </a:defRPr>
            </a:pPr>
            <a:r>
              <a:t>predictive model</a:t>
            </a:r>
          </a:p>
        </p:txBody>
      </p:sp>
      <p:sp>
        <p:nvSpPr>
          <p:cNvPr id="751" name="Increase users…"/>
          <p:cNvSpPr txBox="1"/>
          <p:nvPr/>
        </p:nvSpPr>
        <p:spPr>
          <a:xfrm>
            <a:off x="8282056" y="8139997"/>
            <a:ext cx="383834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100">
                <a:solidFill>
                  <a:srgbClr val="FFFFFF"/>
                </a:solidFill>
              </a:defRPr>
            </a:pPr>
            <a:r>
              <a:t>Increase users </a:t>
            </a:r>
          </a:p>
          <a:p>
            <a:pPr>
              <a:defRPr sz="4100">
                <a:solidFill>
                  <a:srgbClr val="FFFFFF"/>
                </a:solidFill>
              </a:defRPr>
            </a:pPr>
            <a:r>
              <a:t>interaction</a:t>
            </a:r>
          </a:p>
        </p:txBody>
      </p:sp>
      <p:sp>
        <p:nvSpPr>
          <p:cNvPr id="752" name="Add new analyses…"/>
          <p:cNvSpPr txBox="1"/>
          <p:nvPr/>
        </p:nvSpPr>
        <p:spPr>
          <a:xfrm>
            <a:off x="14840450" y="8178097"/>
            <a:ext cx="492133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>
                <a:solidFill>
                  <a:srgbClr val="FFFFFF"/>
                </a:solidFill>
              </a:defRPr>
            </a:pPr>
            <a:r>
              <a:t>Add new analyses</a:t>
            </a:r>
          </a:p>
          <a:p>
            <a:pPr>
              <a:defRPr sz="3800">
                <a:solidFill>
                  <a:srgbClr val="FFFFFF"/>
                </a:solidFill>
              </a:defRPr>
            </a:pPr>
            <a:r>
              <a:t>tools</a:t>
            </a:r>
          </a:p>
        </p:txBody>
      </p:sp>
      <p:sp>
        <p:nvSpPr>
          <p:cNvPr id="753" name="Gruppo"/>
          <p:cNvSpPr/>
          <p:nvPr/>
        </p:nvSpPr>
        <p:spPr>
          <a:xfrm>
            <a:off x="2235612" y="5992269"/>
            <a:ext cx="1731463" cy="1731463"/>
          </a:xfrm>
          <a:prstGeom prst="ellipse">
            <a:avLst/>
          </a:prstGeom>
          <a:solidFill>
            <a:srgbClr val="1992AA"/>
          </a:solidFill>
          <a:ln w="127000">
            <a:solidFill>
              <a:srgbClr val="E6EAF3">
                <a:alpha val="3952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000">
                <a:solidFill>
                  <a:srgbClr val="DCDD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54" name="Gruppo"/>
          <p:cNvSpPr/>
          <p:nvPr/>
        </p:nvSpPr>
        <p:spPr>
          <a:xfrm>
            <a:off x="9335499" y="5992268"/>
            <a:ext cx="1731463" cy="1731463"/>
          </a:xfrm>
          <a:prstGeom prst="ellipse">
            <a:avLst/>
          </a:prstGeom>
          <a:solidFill>
            <a:srgbClr val="1992AA"/>
          </a:solidFill>
          <a:ln w="127000">
            <a:solidFill>
              <a:srgbClr val="E6EAF3">
                <a:alpha val="3952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000">
                <a:solidFill>
                  <a:srgbClr val="DCDD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55" name="Gruppo"/>
          <p:cNvSpPr/>
          <p:nvPr/>
        </p:nvSpPr>
        <p:spPr>
          <a:xfrm>
            <a:off x="16435385" y="5992269"/>
            <a:ext cx="1731464" cy="1731463"/>
          </a:xfrm>
          <a:prstGeom prst="ellipse">
            <a:avLst/>
          </a:prstGeom>
          <a:solidFill>
            <a:srgbClr val="1992AA"/>
          </a:solidFill>
          <a:ln w="127000">
            <a:solidFill>
              <a:srgbClr val="E6EAF3">
                <a:alpha val="3952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000">
                <a:solidFill>
                  <a:srgbClr val="DCDD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" grpId="1" animBg="1" advAuto="0"/>
      <p:bldP spid="750" grpId="3" animBg="1" advAuto="0"/>
      <p:bldP spid="751" grpId="5" animBg="1" advAuto="0"/>
      <p:bldP spid="752" grpId="7" animBg="1" advAuto="0"/>
      <p:bldP spid="753" grpId="2" animBg="1" advAuto="0"/>
      <p:bldP spid="754" grpId="4" animBg="1" advAuto="0"/>
      <p:bldP spid="755" grpId="6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ruppo"/>
          <p:cNvGrpSpPr/>
          <p:nvPr/>
        </p:nvGrpSpPr>
        <p:grpSpPr>
          <a:xfrm>
            <a:off x="1482350" y="1334008"/>
            <a:ext cx="3868563" cy="3546183"/>
            <a:chOff x="0" y="0"/>
            <a:chExt cx="3868561" cy="3546182"/>
          </a:xfrm>
        </p:grpSpPr>
        <p:pic>
          <p:nvPicPr>
            <p:cNvPr id="757" name="Schermata 2018-03-21 alle 15.05.20.png" descr="Schermata 2018-03-21 alle 15.05.20.png"/>
            <p:cNvPicPr>
              <a:picLocks/>
            </p:cNvPicPr>
            <p:nvPr/>
          </p:nvPicPr>
          <p:blipFill>
            <a:blip r:embed="rId3">
              <a:extLst/>
            </a:blip>
            <a:srcRect l="9085" r="9085"/>
            <a:stretch>
              <a:fillRect/>
            </a:stretch>
          </p:blipFill>
          <p:spPr>
            <a:xfrm>
              <a:off x="168592" y="213487"/>
              <a:ext cx="3531378" cy="21098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8" name="image3.png" descr="image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868562" cy="3546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2" name="Gruppo"/>
          <p:cNvGrpSpPr/>
          <p:nvPr/>
        </p:nvGrpSpPr>
        <p:grpSpPr>
          <a:xfrm>
            <a:off x="993705" y="8750538"/>
            <a:ext cx="4845853" cy="2711127"/>
            <a:chOff x="0" y="0"/>
            <a:chExt cx="4845851" cy="2711126"/>
          </a:xfrm>
        </p:grpSpPr>
        <p:pic>
          <p:nvPicPr>
            <p:cNvPr id="760" name="carbon.png" descr="carbon.png"/>
            <p:cNvPicPr>
              <a:picLocks/>
            </p:cNvPicPr>
            <p:nvPr/>
          </p:nvPicPr>
          <p:blipFill>
            <a:blip r:embed="rId5">
              <a:extLst/>
            </a:blip>
            <a:srcRect l="24071" r="24071"/>
            <a:stretch>
              <a:fillRect/>
            </a:stretch>
          </p:blipFill>
          <p:spPr>
            <a:xfrm>
              <a:off x="897776" y="115293"/>
              <a:ext cx="3112249" cy="1988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1" name="image2.png" descr="image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845852" cy="27111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63" name="dl.png" descr="d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475034" y="8496522"/>
            <a:ext cx="3544761" cy="3219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datacenter.png" descr="datacenter.png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9642816" y="5496938"/>
            <a:ext cx="5098368" cy="3365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guan.png" descr="guan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313133" y="1755699"/>
            <a:ext cx="3868563" cy="317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Main Server"/>
          <p:cNvSpPr txBox="1"/>
          <p:nvPr/>
        </p:nvSpPr>
        <p:spPr>
          <a:xfrm>
            <a:off x="10542917" y="8645317"/>
            <a:ext cx="32981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Main Server</a:t>
            </a:r>
          </a:p>
        </p:txBody>
      </p:sp>
      <p:sp>
        <p:nvSpPr>
          <p:cNvPr id="767" name="Command Line…"/>
          <p:cNvSpPr txBox="1"/>
          <p:nvPr/>
        </p:nvSpPr>
        <p:spPr>
          <a:xfrm>
            <a:off x="1482167" y="11394620"/>
            <a:ext cx="38689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Command Line </a:t>
            </a:r>
          </a:p>
          <a:p>
            <a:pPr>
              <a:defRPr sz="4000"/>
            </a:pPr>
            <a:r>
              <a:t>Interface</a:t>
            </a:r>
          </a:p>
        </p:txBody>
      </p:sp>
      <p:sp>
        <p:nvSpPr>
          <p:cNvPr id="768" name="Frontend"/>
          <p:cNvSpPr txBox="1"/>
          <p:nvPr/>
        </p:nvSpPr>
        <p:spPr>
          <a:xfrm>
            <a:off x="2094561" y="4754796"/>
            <a:ext cx="26441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769" name="Analysis Cluster"/>
          <p:cNvSpPr txBox="1"/>
          <p:nvPr/>
        </p:nvSpPr>
        <p:spPr>
          <a:xfrm>
            <a:off x="18110709" y="5372147"/>
            <a:ext cx="46659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Analysis Cluster</a:t>
            </a:r>
          </a:p>
        </p:txBody>
      </p:sp>
      <p:sp>
        <p:nvSpPr>
          <p:cNvPr id="770" name="Machine Learning…"/>
          <p:cNvSpPr txBox="1"/>
          <p:nvPr/>
        </p:nvSpPr>
        <p:spPr>
          <a:xfrm>
            <a:off x="18370488" y="11942334"/>
            <a:ext cx="414642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/>
            </a:pPr>
            <a:r>
              <a:t>Machine Learning</a:t>
            </a:r>
          </a:p>
          <a:p>
            <a:pPr>
              <a:defRPr sz="3800"/>
            </a:pPr>
            <a:r>
              <a:t>Engine</a:t>
            </a:r>
          </a:p>
        </p:txBody>
      </p:sp>
      <p:sp>
        <p:nvSpPr>
          <p:cNvPr id="771" name="Linea"/>
          <p:cNvSpPr/>
          <p:nvPr/>
        </p:nvSpPr>
        <p:spPr>
          <a:xfrm flipV="1">
            <a:off x="6110463" y="8475830"/>
            <a:ext cx="3285780" cy="1628739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72" name="Linea"/>
          <p:cNvSpPr/>
          <p:nvPr/>
        </p:nvSpPr>
        <p:spPr>
          <a:xfrm flipV="1">
            <a:off x="14098282" y="3822968"/>
            <a:ext cx="3285781" cy="1628738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73" name="Linea"/>
          <p:cNvSpPr/>
          <p:nvPr/>
        </p:nvSpPr>
        <p:spPr>
          <a:xfrm flipV="1">
            <a:off x="19843307" y="6571476"/>
            <a:ext cx="1" cy="1589318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74" name="Linea"/>
          <p:cNvSpPr/>
          <p:nvPr/>
        </p:nvSpPr>
        <p:spPr>
          <a:xfrm>
            <a:off x="20832124" y="6571476"/>
            <a:ext cx="1" cy="1589318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75" name="Linea"/>
          <p:cNvSpPr/>
          <p:nvPr/>
        </p:nvSpPr>
        <p:spPr>
          <a:xfrm flipH="1">
            <a:off x="14305904" y="4432448"/>
            <a:ext cx="3275201" cy="1544005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76" name="Linea"/>
          <p:cNvSpPr/>
          <p:nvPr/>
        </p:nvSpPr>
        <p:spPr>
          <a:xfrm flipH="1" flipV="1">
            <a:off x="5767700" y="3932636"/>
            <a:ext cx="3265246" cy="2672437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77" name="Linea"/>
          <p:cNvSpPr/>
          <p:nvPr/>
        </p:nvSpPr>
        <p:spPr>
          <a:xfrm>
            <a:off x="6359722" y="3281304"/>
            <a:ext cx="3267669" cy="2796679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9B2593-F299-486F-B0FF-E6F05FBDE64B}"/>
              </a:ext>
            </a:extLst>
          </p:cNvPr>
          <p:cNvSpPr txBox="1"/>
          <p:nvPr/>
        </p:nvSpPr>
        <p:spPr>
          <a:xfrm>
            <a:off x="-298939" y="1417563"/>
            <a:ext cx="118872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748FB-3028-472E-90BE-C149465B4D08}"/>
              </a:ext>
            </a:extLst>
          </p:cNvPr>
          <p:cNvSpPr txBox="1"/>
          <p:nvPr/>
        </p:nvSpPr>
        <p:spPr>
          <a:xfrm>
            <a:off x="3130062" y="6252679"/>
            <a:ext cx="1320604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Find quality data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>
                <a:solidFill>
                  <a:schemeClr val="bg1"/>
                </a:solidFill>
              </a:rPr>
              <a:t>Organize team work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>
                <a:solidFill>
                  <a:schemeClr val="bg1"/>
                </a:solidFill>
              </a:rPr>
              <a:t>Smooth users interactions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2534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fioraldi.jpeg" descr="fioraldi.jpe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0758252" y="1680446"/>
            <a:ext cx="3613152" cy="3613152"/>
          </a:xfrm>
          <a:prstGeom prst="rect">
            <a:avLst/>
          </a:prstGeom>
        </p:spPr>
      </p:pic>
      <p:pic>
        <p:nvPicPr>
          <p:cNvPr id="784" name="pileggi.jpg" descr="pileggi.jpg"/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4652919" y="1680446"/>
            <a:ext cx="3613152" cy="3613152"/>
          </a:xfrm>
          <a:prstGeom prst="rect">
            <a:avLst/>
          </a:prstGeom>
        </p:spPr>
      </p:pic>
      <p:pic>
        <p:nvPicPr>
          <p:cNvPr id="785" name="IMG_1088.JPG" descr="IMG_1088.JPG"/>
          <p:cNvPicPr>
            <a:picLocks noGrp="1" noChangeAspect="1"/>
          </p:cNvPicPr>
          <p:nvPr>
            <p:ph type="pic" idx="15"/>
          </p:nvPr>
        </p:nvPicPr>
        <p:blipFill>
          <a:blip r:embed="rId5">
            <a:extLst/>
          </a:blip>
          <a:srcRect l="16666" r="16666"/>
          <a:stretch>
            <a:fillRect/>
          </a:stretch>
        </p:blipFill>
        <p:spPr>
          <a:xfrm>
            <a:off x="18547585" y="1680446"/>
            <a:ext cx="3613152" cy="3613152"/>
          </a:xfrm>
          <a:prstGeom prst="rect">
            <a:avLst/>
          </a:prstGeom>
        </p:spPr>
      </p:pic>
      <p:sp>
        <p:nvSpPr>
          <p:cNvPr id="786" name="Software engineer…"/>
          <p:cNvSpPr txBox="1"/>
          <p:nvPr/>
        </p:nvSpPr>
        <p:spPr>
          <a:xfrm>
            <a:off x="11441634" y="5602427"/>
            <a:ext cx="2246388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engineer</a:t>
            </a:r>
          </a:p>
          <a:p>
            <a:pPr>
              <a:lnSpc>
                <a:spcPct val="120000"/>
              </a:lnSpc>
              <a:defRPr sz="2000" b="1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Andrea Fioraldi</a:t>
            </a:r>
          </a:p>
        </p:txBody>
      </p:sp>
      <p:sp>
        <p:nvSpPr>
          <p:cNvPr id="787" name="Software engineer…"/>
          <p:cNvSpPr txBox="1"/>
          <p:nvPr/>
        </p:nvSpPr>
        <p:spPr>
          <a:xfrm>
            <a:off x="15266351" y="5602427"/>
            <a:ext cx="2386287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engineer</a:t>
            </a:r>
          </a:p>
          <a:p>
            <a:pPr>
              <a:lnSpc>
                <a:spcPct val="120000"/>
              </a:lnSpc>
              <a:defRPr sz="2000" b="1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Luigi Paolo Pileggi</a:t>
            </a:r>
          </a:p>
        </p:txBody>
      </p:sp>
      <p:sp>
        <p:nvSpPr>
          <p:cNvPr id="788" name="Software engineer…"/>
          <p:cNvSpPr txBox="1"/>
          <p:nvPr/>
        </p:nvSpPr>
        <p:spPr>
          <a:xfrm>
            <a:off x="19230967" y="5602427"/>
            <a:ext cx="2246388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engineer</a:t>
            </a:r>
          </a:p>
          <a:p>
            <a:pPr>
              <a:lnSpc>
                <a:spcPct val="120000"/>
              </a:lnSpc>
              <a:defRPr sz="2000" b="1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Daniele Paliotta</a:t>
            </a:r>
          </a:p>
        </p:txBody>
      </p:sp>
      <p:sp>
        <p:nvSpPr>
          <p:cNvPr id="789" name="Cerchio"/>
          <p:cNvSpPr/>
          <p:nvPr/>
        </p:nvSpPr>
        <p:spPr>
          <a:xfrm>
            <a:off x="1511895" y="5831577"/>
            <a:ext cx="76201" cy="76201"/>
          </a:xfrm>
          <a:prstGeom prst="ellipse">
            <a:avLst/>
          </a:prstGeom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0" name="Our team"/>
          <p:cNvSpPr txBox="1"/>
          <p:nvPr/>
        </p:nvSpPr>
        <p:spPr>
          <a:xfrm>
            <a:off x="1988145" y="5437877"/>
            <a:ext cx="2902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Our team</a:t>
            </a:r>
          </a:p>
        </p:txBody>
      </p:sp>
      <p:sp>
        <p:nvSpPr>
          <p:cNvPr id="791" name="Cerchio"/>
          <p:cNvSpPr/>
          <p:nvPr/>
        </p:nvSpPr>
        <p:spPr>
          <a:xfrm>
            <a:off x="1351028" y="5831577"/>
            <a:ext cx="76201" cy="76201"/>
          </a:xfrm>
          <a:prstGeom prst="ellipse">
            <a:avLst/>
          </a:prstGeom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2" name="Cerchio"/>
          <p:cNvSpPr/>
          <p:nvPr/>
        </p:nvSpPr>
        <p:spPr>
          <a:xfrm>
            <a:off x="1672762" y="5831577"/>
            <a:ext cx="76201" cy="76201"/>
          </a:xfrm>
          <a:prstGeom prst="ellipse">
            <a:avLst/>
          </a:prstGeom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794" name="luko.jpg" descr="luko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58253" y="7187277"/>
            <a:ext cx="3613151" cy="361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tullio-ostilio.jpeg" descr="tullio-ostilio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52920" y="7187277"/>
            <a:ext cx="3613151" cy="361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capucchiello.jpg" descr="capucchiello.jpg"/>
          <p:cNvPicPr>
            <a:picLocks noChangeAspect="1"/>
          </p:cNvPicPr>
          <p:nvPr/>
        </p:nvPicPr>
        <p:blipFill>
          <a:blip r:embed="rId8">
            <a:extLst/>
          </a:blip>
          <a:srcRect t="1602" b="1602"/>
          <a:stretch>
            <a:fillRect/>
          </a:stretch>
        </p:blipFill>
        <p:spPr>
          <a:xfrm>
            <a:off x="18547586" y="7187277"/>
            <a:ext cx="3613151" cy="361315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Back-end engineer…"/>
          <p:cNvSpPr txBox="1"/>
          <p:nvPr/>
        </p:nvSpPr>
        <p:spPr>
          <a:xfrm>
            <a:off x="11406288" y="11109257"/>
            <a:ext cx="2317081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Back-end engineer</a:t>
            </a:r>
          </a:p>
          <a:p>
            <a:pPr>
              <a:lnSpc>
                <a:spcPct val="120000"/>
              </a:lnSpc>
              <a:defRPr sz="2000" b="1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Luca Ferrera</a:t>
            </a:r>
          </a:p>
        </p:txBody>
      </p:sp>
      <p:sp>
        <p:nvSpPr>
          <p:cNvPr id="798" name="Back-end engineer…"/>
          <p:cNvSpPr txBox="1"/>
          <p:nvPr/>
        </p:nvSpPr>
        <p:spPr>
          <a:xfrm>
            <a:off x="15265670" y="11109257"/>
            <a:ext cx="2387650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Back-end engineer </a:t>
            </a:r>
          </a:p>
          <a:p>
            <a:pPr>
              <a:lnSpc>
                <a:spcPct val="120000"/>
              </a:lnSpc>
              <a:defRPr sz="2000" b="1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Andrea Tulimiero</a:t>
            </a:r>
          </a:p>
        </p:txBody>
      </p:sp>
      <p:sp>
        <p:nvSpPr>
          <p:cNvPr id="799" name="Front-end developer…"/>
          <p:cNvSpPr txBox="1"/>
          <p:nvPr/>
        </p:nvSpPr>
        <p:spPr>
          <a:xfrm>
            <a:off x="19118044" y="11109257"/>
            <a:ext cx="2472235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Front-end developer</a:t>
            </a:r>
          </a:p>
          <a:p>
            <a:pPr>
              <a:lnSpc>
                <a:spcPct val="120000"/>
              </a:lnSpc>
              <a:defRPr sz="2000" b="1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Daniele Cappuccio</a:t>
            </a:r>
          </a:p>
        </p:txBody>
      </p:sp>
      <p:sp>
        <p:nvSpPr>
          <p:cNvPr id="800" name="Ranked Top 5 in Google Technologies for Cloud and Web Development 2017/2018"/>
          <p:cNvSpPr txBox="1"/>
          <p:nvPr/>
        </p:nvSpPr>
        <p:spPr>
          <a:xfrm>
            <a:off x="1235626" y="7050061"/>
            <a:ext cx="8953839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We are part of the Cyber Security Competition team</a:t>
            </a:r>
          </a:p>
          <a:p>
            <a:pPr algn="l">
              <a:defRPr sz="26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TheRomanXpl0it (Top 10 in the world)</a:t>
            </a:r>
            <a:endParaRPr dirty="0">
              <a:solidFill>
                <a:schemeClr val="bg1"/>
              </a:solidFill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803" name="Installation guide"/>
          <p:cNvSpPr txBox="1"/>
          <p:nvPr/>
        </p:nvSpPr>
        <p:spPr>
          <a:xfrm>
            <a:off x="1663336" y="1725377"/>
            <a:ext cx="533568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Installation guide</a:t>
            </a:r>
          </a:p>
        </p:txBody>
      </p:sp>
      <p:sp>
        <p:nvSpPr>
          <p:cNvPr id="804" name="https://github.com/Carbonara-Project/Carbonara-CLI/blob/master/README.md"/>
          <p:cNvSpPr txBox="1"/>
          <p:nvPr/>
        </p:nvSpPr>
        <p:spPr>
          <a:xfrm>
            <a:off x="1614015" y="2937251"/>
            <a:ext cx="1713415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 u="sng">
                <a:solidFill>
                  <a:srgbClr val="FFFFFF"/>
                </a:solidFill>
              </a:defRPr>
            </a:lvl1pPr>
          </a:lstStyle>
          <a:p>
            <a:pPr>
              <a:defRPr u="none"/>
            </a:pPr>
            <a:r>
              <a:rPr u="sng"/>
              <a:t>https://github.com/Carbonara-Project/Carbonara-CLI/blob/master/README.md</a:t>
            </a:r>
          </a:p>
        </p:txBody>
      </p:sp>
      <p:sp>
        <p:nvSpPr>
          <p:cNvPr id="805" name="Landing page"/>
          <p:cNvSpPr txBox="1"/>
          <p:nvPr/>
        </p:nvSpPr>
        <p:spPr>
          <a:xfrm>
            <a:off x="1661850" y="4545870"/>
            <a:ext cx="42418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Landing page</a:t>
            </a:r>
          </a:p>
        </p:txBody>
      </p:sp>
      <p:sp>
        <p:nvSpPr>
          <p:cNvPr id="806" name="https://carbonara-project.github.io/"/>
          <p:cNvSpPr txBox="1"/>
          <p:nvPr/>
        </p:nvSpPr>
        <p:spPr>
          <a:xfrm>
            <a:off x="1716004" y="5669773"/>
            <a:ext cx="820754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u="sng">
                <a:solidFill>
                  <a:srgbClr val="FFFFFF"/>
                </a:solidFill>
              </a:defRPr>
            </a:lvl1pPr>
          </a:lstStyle>
          <a:p>
            <a:pPr>
              <a:defRPr u="none"/>
            </a:pPr>
            <a:r>
              <a:rPr u="sng"/>
              <a:t>https://carbonara-project.github.io/</a:t>
            </a:r>
          </a:p>
        </p:txBody>
      </p:sp>
      <p:sp>
        <p:nvSpPr>
          <p:cNvPr id="807" name="Web app"/>
          <p:cNvSpPr txBox="1"/>
          <p:nvPr/>
        </p:nvSpPr>
        <p:spPr>
          <a:xfrm>
            <a:off x="1701353" y="9474469"/>
            <a:ext cx="31704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Web app</a:t>
            </a:r>
          </a:p>
        </p:txBody>
      </p:sp>
      <p:sp>
        <p:nvSpPr>
          <p:cNvPr id="808" name="https://carbonaraproject.com"/>
          <p:cNvSpPr txBox="1"/>
          <p:nvPr/>
        </p:nvSpPr>
        <p:spPr>
          <a:xfrm>
            <a:off x="1639251" y="10477418"/>
            <a:ext cx="83610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>
              <a:defRPr u="none"/>
            </a:pPr>
            <a:r>
              <a:rPr u="sng"/>
              <a:t>https://carbonaraproject.com</a:t>
            </a:r>
          </a:p>
        </p:txBody>
      </p:sp>
      <p:sp>
        <p:nvSpPr>
          <p:cNvPr id="809" name="Whitepaper"/>
          <p:cNvSpPr txBox="1"/>
          <p:nvPr/>
        </p:nvSpPr>
        <p:spPr>
          <a:xfrm>
            <a:off x="1709596" y="7010170"/>
            <a:ext cx="357176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Whitepaper</a:t>
            </a:r>
          </a:p>
        </p:txBody>
      </p:sp>
      <p:sp>
        <p:nvSpPr>
          <p:cNvPr id="810" name="https://carbonara-project.github.io/Carbonaraproject_paper.pdf"/>
          <p:cNvSpPr txBox="1"/>
          <p:nvPr/>
        </p:nvSpPr>
        <p:spPr>
          <a:xfrm>
            <a:off x="1719481" y="8073596"/>
            <a:ext cx="1483396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u="sng">
                <a:solidFill>
                  <a:srgbClr val="FFFFFF"/>
                </a:solidFill>
              </a:defRPr>
            </a:lvl1pPr>
          </a:lstStyle>
          <a:p>
            <a:pPr>
              <a:defRPr u="none"/>
            </a:pPr>
            <a:r>
              <a:rPr u="sng"/>
              <a:t>https://carbonara-project.github.io/Carbonaraproject_paper.pdf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767391" y="1363993"/>
            <a:ext cx="241438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30" name="Programs are made of functions."/>
          <p:cNvSpPr txBox="1"/>
          <p:nvPr/>
        </p:nvSpPr>
        <p:spPr>
          <a:xfrm>
            <a:off x="7177168" y="2693789"/>
            <a:ext cx="1002966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Programs are made of functions.</a:t>
            </a:r>
          </a:p>
        </p:txBody>
      </p:sp>
      <p:grpSp>
        <p:nvGrpSpPr>
          <p:cNvPr id="634" name="Gruppo"/>
          <p:cNvGrpSpPr/>
          <p:nvPr/>
        </p:nvGrpSpPr>
        <p:grpSpPr>
          <a:xfrm>
            <a:off x="11993033" y="3719889"/>
            <a:ext cx="397934" cy="76201"/>
            <a:chOff x="0" y="0"/>
            <a:chExt cx="397933" cy="76200"/>
          </a:xfrm>
        </p:grpSpPr>
        <p:sp>
          <p:nvSpPr>
            <p:cNvPr id="631" name="Cerchio"/>
            <p:cNvSpPr/>
            <p:nvPr/>
          </p:nvSpPr>
          <p:spPr>
            <a:xfrm>
              <a:off x="0" y="0"/>
              <a:ext cx="76200" cy="76200"/>
            </a:xfrm>
            <a:prstGeom prst="ellipse">
              <a:avLst/>
            </a:prstGeom>
            <a:noFill/>
            <a:ln w="12700" cap="flat">
              <a:solidFill>
                <a:srgbClr val="E6EAF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Cerchio"/>
            <p:cNvSpPr/>
            <p:nvPr/>
          </p:nvSpPr>
          <p:spPr>
            <a:xfrm>
              <a:off x="160866" y="0"/>
              <a:ext cx="76201" cy="76200"/>
            </a:xfrm>
            <a:prstGeom prst="ellipse">
              <a:avLst/>
            </a:prstGeom>
            <a:noFill/>
            <a:ln w="12700" cap="flat">
              <a:solidFill>
                <a:srgbClr val="E6EAF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Cerchio"/>
            <p:cNvSpPr/>
            <p:nvPr/>
          </p:nvSpPr>
          <p:spPr>
            <a:xfrm>
              <a:off x="321733" y="0"/>
              <a:ext cx="76201" cy="76200"/>
            </a:xfrm>
            <a:prstGeom prst="ellipse">
              <a:avLst/>
            </a:prstGeom>
            <a:noFill/>
            <a:ln w="12700" cap="flat">
              <a:solidFill>
                <a:srgbClr val="E6EAF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35" name="A"/>
          <p:cNvSpPr/>
          <p:nvPr/>
        </p:nvSpPr>
        <p:spPr>
          <a:xfrm>
            <a:off x="7823622" y="6679141"/>
            <a:ext cx="1001184" cy="1001184"/>
          </a:xfrm>
          <a:prstGeom prst="ellipse">
            <a:avLst/>
          </a:prstGeom>
          <a:solidFill>
            <a:srgbClr val="F8F8F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914400">
              <a:defRPr sz="25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</a:t>
            </a:r>
          </a:p>
        </p:txBody>
      </p:sp>
      <p:sp>
        <p:nvSpPr>
          <p:cNvPr id="636" name="B"/>
          <p:cNvSpPr/>
          <p:nvPr/>
        </p:nvSpPr>
        <p:spPr>
          <a:xfrm>
            <a:off x="11691408" y="6679141"/>
            <a:ext cx="1001184" cy="1001184"/>
          </a:xfrm>
          <a:prstGeom prst="ellipse">
            <a:avLst/>
          </a:prstGeom>
          <a:solidFill>
            <a:srgbClr val="F8F8F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914400">
              <a:defRPr sz="25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 </a:t>
            </a:r>
          </a:p>
        </p:txBody>
      </p:sp>
      <p:sp>
        <p:nvSpPr>
          <p:cNvPr id="637" name="C"/>
          <p:cNvSpPr/>
          <p:nvPr/>
        </p:nvSpPr>
        <p:spPr>
          <a:xfrm>
            <a:off x="15559194" y="6679141"/>
            <a:ext cx="1001184" cy="1001184"/>
          </a:xfrm>
          <a:prstGeom prst="ellipse">
            <a:avLst/>
          </a:prstGeom>
          <a:solidFill>
            <a:srgbClr val="F8F8F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914400">
              <a:defRPr sz="25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</a:t>
            </a:r>
          </a:p>
        </p:txBody>
      </p:sp>
      <p:sp>
        <p:nvSpPr>
          <p:cNvPr id="638" name="Linea"/>
          <p:cNvSpPr/>
          <p:nvPr/>
        </p:nvSpPr>
        <p:spPr>
          <a:xfrm>
            <a:off x="9006667" y="7171266"/>
            <a:ext cx="250288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39" name="Linea"/>
          <p:cNvSpPr/>
          <p:nvPr/>
        </p:nvSpPr>
        <p:spPr>
          <a:xfrm>
            <a:off x="12874453" y="7179733"/>
            <a:ext cx="250288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40" name="Rettangolo"/>
          <p:cNvSpPr/>
          <p:nvPr/>
        </p:nvSpPr>
        <p:spPr>
          <a:xfrm>
            <a:off x="6483647" y="5010811"/>
            <a:ext cx="11416706" cy="433784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41" name="foo.c"/>
          <p:cNvSpPr txBox="1"/>
          <p:nvPr/>
        </p:nvSpPr>
        <p:spPr>
          <a:xfrm>
            <a:off x="11333922" y="9537700"/>
            <a:ext cx="171615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foo.c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" grpId="1" animBg="1" advAuto="0"/>
      <p:bldP spid="636" grpId="3" animBg="1" advAuto="0"/>
      <p:bldP spid="637" grpId="5" animBg="1" advAuto="0"/>
      <p:bldP spid="638" grpId="2" animBg="1" advAuto="0"/>
      <p:bldP spid="639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767391" y="1363993"/>
            <a:ext cx="241438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44" name="Malwares reuse functions."/>
          <p:cNvSpPr txBox="1"/>
          <p:nvPr/>
        </p:nvSpPr>
        <p:spPr>
          <a:xfrm>
            <a:off x="8164859" y="1999522"/>
            <a:ext cx="80542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Malwares reuse functions.</a:t>
            </a:r>
          </a:p>
        </p:txBody>
      </p:sp>
      <p:sp>
        <p:nvSpPr>
          <p:cNvPr id="645" name="A"/>
          <p:cNvSpPr/>
          <p:nvPr/>
        </p:nvSpPr>
        <p:spPr>
          <a:xfrm>
            <a:off x="6745192" y="4655277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646" name="B"/>
          <p:cNvSpPr/>
          <p:nvPr/>
        </p:nvSpPr>
        <p:spPr>
          <a:xfrm>
            <a:off x="6745192" y="7415410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</a:t>
            </a:r>
          </a:p>
        </p:txBody>
      </p:sp>
      <p:sp>
        <p:nvSpPr>
          <p:cNvPr id="647" name="C"/>
          <p:cNvSpPr/>
          <p:nvPr/>
        </p:nvSpPr>
        <p:spPr>
          <a:xfrm>
            <a:off x="6745192" y="10171310"/>
            <a:ext cx="1270001" cy="1270001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648" name="Linea"/>
          <p:cNvSpPr/>
          <p:nvPr/>
        </p:nvSpPr>
        <p:spPr>
          <a:xfrm>
            <a:off x="7380192" y="6117894"/>
            <a:ext cx="1" cy="110490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49" name="Linea"/>
          <p:cNvSpPr/>
          <p:nvPr/>
        </p:nvSpPr>
        <p:spPr>
          <a:xfrm>
            <a:off x="7380192" y="8937988"/>
            <a:ext cx="1" cy="110490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50" name="Rettangolo"/>
          <p:cNvSpPr/>
          <p:nvPr/>
        </p:nvSpPr>
        <p:spPr>
          <a:xfrm>
            <a:off x="5592138" y="3940571"/>
            <a:ext cx="3576109" cy="8472225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51" name="Linea"/>
          <p:cNvSpPr/>
          <p:nvPr/>
        </p:nvSpPr>
        <p:spPr>
          <a:xfrm>
            <a:off x="7380192" y="11569733"/>
            <a:ext cx="1" cy="551851"/>
          </a:xfrm>
          <a:prstGeom prst="line">
            <a:avLst/>
          </a:prstGeom>
          <a:ln w="254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52" name="A"/>
          <p:cNvSpPr/>
          <p:nvPr/>
        </p:nvSpPr>
        <p:spPr>
          <a:xfrm>
            <a:off x="16131740" y="4529005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653" name="D"/>
          <p:cNvSpPr/>
          <p:nvPr/>
        </p:nvSpPr>
        <p:spPr>
          <a:xfrm>
            <a:off x="16131740" y="7289138"/>
            <a:ext cx="1270001" cy="1270001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D</a:t>
            </a:r>
          </a:p>
        </p:txBody>
      </p:sp>
      <p:sp>
        <p:nvSpPr>
          <p:cNvPr id="654" name="C"/>
          <p:cNvSpPr/>
          <p:nvPr/>
        </p:nvSpPr>
        <p:spPr>
          <a:xfrm>
            <a:off x="16131740" y="10045038"/>
            <a:ext cx="1270001" cy="1270001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655" name="Linea"/>
          <p:cNvSpPr/>
          <p:nvPr/>
        </p:nvSpPr>
        <p:spPr>
          <a:xfrm>
            <a:off x="16766740" y="5991622"/>
            <a:ext cx="1" cy="110490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56" name="Linea"/>
          <p:cNvSpPr/>
          <p:nvPr/>
        </p:nvSpPr>
        <p:spPr>
          <a:xfrm>
            <a:off x="16766740" y="8749638"/>
            <a:ext cx="1" cy="110490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57" name="Rettangolo"/>
          <p:cNvSpPr/>
          <p:nvPr/>
        </p:nvSpPr>
        <p:spPr>
          <a:xfrm>
            <a:off x="14978685" y="3814299"/>
            <a:ext cx="3576110" cy="847222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58" name="Linea"/>
          <p:cNvSpPr/>
          <p:nvPr/>
        </p:nvSpPr>
        <p:spPr>
          <a:xfrm>
            <a:off x="16766740" y="11505539"/>
            <a:ext cx="1" cy="551851"/>
          </a:xfrm>
          <a:prstGeom prst="line">
            <a:avLst/>
          </a:prstGeom>
          <a:ln w="254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59" name="Linea"/>
          <p:cNvSpPr/>
          <p:nvPr/>
        </p:nvSpPr>
        <p:spPr>
          <a:xfrm>
            <a:off x="9709296" y="5164005"/>
            <a:ext cx="472834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60" name="Linea"/>
          <p:cNvSpPr/>
          <p:nvPr/>
        </p:nvSpPr>
        <p:spPr>
          <a:xfrm>
            <a:off x="9709296" y="10680038"/>
            <a:ext cx="472834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61" name="foo.c"/>
          <p:cNvSpPr txBox="1"/>
          <p:nvPr/>
        </p:nvSpPr>
        <p:spPr>
          <a:xfrm>
            <a:off x="5541822" y="3365500"/>
            <a:ext cx="9051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foo.c</a:t>
            </a:r>
          </a:p>
        </p:txBody>
      </p:sp>
      <p:sp>
        <p:nvSpPr>
          <p:cNvPr id="662" name="bar.c"/>
          <p:cNvSpPr txBox="1"/>
          <p:nvPr/>
        </p:nvSpPr>
        <p:spPr>
          <a:xfrm>
            <a:off x="17707104" y="3246966"/>
            <a:ext cx="9115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bar.c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00"/>
                            </p:stCondLst>
                            <p:childTnLst>
                              <p:par>
                                <p:cTn id="5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00"/>
                            </p:stCondLst>
                            <p:childTnLst>
                              <p:par>
                                <p:cTn id="60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00"/>
                            </p:stCondLst>
                            <p:childTnLst>
                              <p:par>
                                <p:cTn id="65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00"/>
                            </p:stCondLst>
                            <p:childTnLst>
                              <p:par>
                                <p:cTn id="70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" grpId="1" animBg="1" advAuto="0"/>
      <p:bldP spid="646" grpId="3" animBg="1" advAuto="0"/>
      <p:bldP spid="647" grpId="5" animBg="1" advAuto="0"/>
      <p:bldP spid="648" grpId="2" animBg="1" advAuto="0"/>
      <p:bldP spid="649" grpId="4" animBg="1" advAuto="0"/>
      <p:bldP spid="651" grpId="6" animBg="1" advAuto="0"/>
      <p:bldP spid="652" grpId="7" animBg="1" advAuto="0"/>
      <p:bldP spid="653" grpId="9" animBg="1" advAuto="0"/>
      <p:bldP spid="654" grpId="11" animBg="1" advAuto="0"/>
      <p:bldP spid="655" grpId="8" animBg="1" advAuto="0"/>
      <p:bldP spid="656" grpId="10" animBg="1" advAuto="0"/>
      <p:bldP spid="658" grpId="12" animBg="1" advAuto="0"/>
      <p:bldP spid="659" grpId="13" animBg="1" advAuto="0"/>
      <p:bldP spid="660" grpId="1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767391" y="1363993"/>
            <a:ext cx="241438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66" name="Malware analysis is time-sensitive"/>
          <p:cNvSpPr txBox="1"/>
          <p:nvPr/>
        </p:nvSpPr>
        <p:spPr>
          <a:xfrm>
            <a:off x="2078020" y="1585329"/>
            <a:ext cx="1042064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Malware analysis is time-sensitive</a:t>
            </a:r>
          </a:p>
        </p:txBody>
      </p:sp>
      <p:sp>
        <p:nvSpPr>
          <p:cNvPr id="667" name="Cerchio"/>
          <p:cNvSpPr/>
          <p:nvPr/>
        </p:nvSpPr>
        <p:spPr>
          <a:xfrm>
            <a:off x="1440903" y="1979029"/>
            <a:ext cx="76201" cy="76201"/>
          </a:xfrm>
          <a:prstGeom prst="ellipse">
            <a:avLst/>
          </a:prstGeom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8" name="Cerchio"/>
          <p:cNvSpPr/>
          <p:nvPr/>
        </p:nvSpPr>
        <p:spPr>
          <a:xfrm>
            <a:off x="1601770" y="1979029"/>
            <a:ext cx="76201" cy="76201"/>
          </a:xfrm>
          <a:prstGeom prst="ellipse">
            <a:avLst/>
          </a:prstGeom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9" name="Cerchio"/>
          <p:cNvSpPr/>
          <p:nvPr/>
        </p:nvSpPr>
        <p:spPr>
          <a:xfrm>
            <a:off x="1762637" y="1979029"/>
            <a:ext cx="76201" cy="76201"/>
          </a:xfrm>
          <a:prstGeom prst="ellipse">
            <a:avLst/>
          </a:prstGeom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0" name="Source: trend micro research"/>
          <p:cNvSpPr txBox="1"/>
          <p:nvPr/>
        </p:nvSpPr>
        <p:spPr>
          <a:xfrm>
            <a:off x="16846247" y="11563415"/>
            <a:ext cx="291452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Source: trend micro research</a:t>
            </a:r>
          </a:p>
        </p:txBody>
      </p:sp>
      <p:graphicFrame>
        <p:nvGraphicFramePr>
          <p:cNvPr id="12" name="Grafico ad area 2D">
            <a:extLst>
              <a:ext uri="{FF2B5EF4-FFF2-40B4-BE49-F238E27FC236}">
                <a16:creationId xmlns:a16="http://schemas.microsoft.com/office/drawing/2014/main" id="{1C06B362-9702-4A19-B68C-B5676B7C7767}"/>
              </a:ext>
            </a:extLst>
          </p:cNvPr>
          <p:cNvGraphicFramePr/>
          <p:nvPr/>
        </p:nvGraphicFramePr>
        <p:xfrm>
          <a:off x="4644394" y="5500127"/>
          <a:ext cx="14986913" cy="6649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Linea">
            <a:extLst>
              <a:ext uri="{FF2B5EF4-FFF2-40B4-BE49-F238E27FC236}">
                <a16:creationId xmlns:a16="http://schemas.microsoft.com/office/drawing/2014/main" id="{4BC58030-E55C-48EA-81BC-BA6B6FF0F5A2}"/>
              </a:ext>
            </a:extLst>
          </p:cNvPr>
          <p:cNvSpPr/>
          <p:nvPr/>
        </p:nvSpPr>
        <p:spPr>
          <a:xfrm flipH="1" flipV="1">
            <a:off x="5243799" y="8210936"/>
            <a:ext cx="6008918" cy="1866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E8D1D825-11B5-44B6-B3A0-B9B26A35B4CF}"/>
              </a:ext>
            </a:extLst>
          </p:cNvPr>
          <p:cNvSpPr/>
          <p:nvPr/>
        </p:nvSpPr>
        <p:spPr>
          <a:xfrm flipH="1" flipV="1">
            <a:off x="5243800" y="10429504"/>
            <a:ext cx="3247057" cy="1866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Linea">
            <a:extLst>
              <a:ext uri="{FF2B5EF4-FFF2-40B4-BE49-F238E27FC236}">
                <a16:creationId xmlns:a16="http://schemas.microsoft.com/office/drawing/2014/main" id="{08C6398B-47D2-4E8F-8960-5509D06FDA13}"/>
              </a:ext>
            </a:extLst>
          </p:cNvPr>
          <p:cNvSpPr/>
          <p:nvPr/>
        </p:nvSpPr>
        <p:spPr>
          <a:xfrm>
            <a:off x="8490856" y="10448166"/>
            <a:ext cx="0" cy="83262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Linea">
            <a:extLst>
              <a:ext uri="{FF2B5EF4-FFF2-40B4-BE49-F238E27FC236}">
                <a16:creationId xmlns:a16="http://schemas.microsoft.com/office/drawing/2014/main" id="{F7473890-ED37-4B43-AF0C-5742C8D2B224}"/>
              </a:ext>
            </a:extLst>
          </p:cNvPr>
          <p:cNvSpPr/>
          <p:nvPr/>
        </p:nvSpPr>
        <p:spPr>
          <a:xfrm>
            <a:off x="11245754" y="8210936"/>
            <a:ext cx="6961" cy="306985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0" fill="hold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fill="hold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" grpId="2" animBg="1" advAuto="0"/>
      <p:bldGraphic spid="12" grpId="0" uiExpand="1">
        <p:bldSub>
          <a:bldChart bld="series"/>
        </p:bldSub>
      </p:bldGraphic>
      <p:bldP spid="13" grpId="0" animBg="1" advAuto="0"/>
      <p:bldP spid="14" grpId="0" animBg="1" advAuto="0"/>
      <p:bldP spid="15" grpId="0" animBg="1" advAuto="0"/>
      <p:bldP spid="1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767391" y="1363993"/>
            <a:ext cx="241438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74" name="The costs are huge."/>
          <p:cNvSpPr txBox="1"/>
          <p:nvPr/>
        </p:nvSpPr>
        <p:spPr>
          <a:xfrm>
            <a:off x="9153016" y="2693789"/>
            <a:ext cx="607796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E6EAF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costs are huge.</a:t>
            </a:r>
          </a:p>
        </p:txBody>
      </p:sp>
      <p:grpSp>
        <p:nvGrpSpPr>
          <p:cNvPr id="678" name="Gruppo"/>
          <p:cNvGrpSpPr/>
          <p:nvPr/>
        </p:nvGrpSpPr>
        <p:grpSpPr>
          <a:xfrm>
            <a:off x="11993033" y="3719889"/>
            <a:ext cx="397934" cy="76201"/>
            <a:chOff x="0" y="0"/>
            <a:chExt cx="397933" cy="76200"/>
          </a:xfrm>
        </p:grpSpPr>
        <p:sp>
          <p:nvSpPr>
            <p:cNvPr id="675" name="Cerchio"/>
            <p:cNvSpPr/>
            <p:nvPr/>
          </p:nvSpPr>
          <p:spPr>
            <a:xfrm>
              <a:off x="0" y="0"/>
              <a:ext cx="76200" cy="76200"/>
            </a:xfrm>
            <a:prstGeom prst="ellipse">
              <a:avLst/>
            </a:prstGeom>
            <a:noFill/>
            <a:ln w="12700" cap="flat">
              <a:solidFill>
                <a:srgbClr val="E6EAF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Cerchio"/>
            <p:cNvSpPr/>
            <p:nvPr/>
          </p:nvSpPr>
          <p:spPr>
            <a:xfrm>
              <a:off x="160866" y="0"/>
              <a:ext cx="76201" cy="76200"/>
            </a:xfrm>
            <a:prstGeom prst="ellipse">
              <a:avLst/>
            </a:prstGeom>
            <a:noFill/>
            <a:ln w="12700" cap="flat">
              <a:solidFill>
                <a:srgbClr val="E6EAF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Cerchio"/>
            <p:cNvSpPr/>
            <p:nvPr/>
          </p:nvSpPr>
          <p:spPr>
            <a:xfrm>
              <a:off x="321733" y="0"/>
              <a:ext cx="76201" cy="76200"/>
            </a:xfrm>
            <a:prstGeom prst="ellipse">
              <a:avLst/>
            </a:prstGeom>
            <a:noFill/>
            <a:ln w="12700" cap="flat">
              <a:solidFill>
                <a:srgbClr val="E6EAF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79" name="Istogramma 2D"/>
          <p:cNvGraphicFramePr/>
          <p:nvPr/>
        </p:nvGraphicFramePr>
        <p:xfrm>
          <a:off x="2231815" y="4259517"/>
          <a:ext cx="18302746" cy="80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80" name="Source: BI Intelligence, 2015"/>
          <p:cNvSpPr txBox="1"/>
          <p:nvPr/>
        </p:nvSpPr>
        <p:spPr>
          <a:xfrm>
            <a:off x="1106673" y="1162513"/>
            <a:ext cx="42030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Source: BI Intelligence, 2015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22767391" y="1363993"/>
            <a:ext cx="241438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683" name="Malware analysis is time-sensitive"/>
          <p:cNvSpPr txBox="1"/>
          <p:nvPr/>
        </p:nvSpPr>
        <p:spPr>
          <a:xfrm>
            <a:off x="2078019" y="1585329"/>
            <a:ext cx="50088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Time is an issue</a:t>
            </a:r>
          </a:p>
        </p:txBody>
      </p:sp>
      <p:sp>
        <p:nvSpPr>
          <p:cNvPr id="684" name="Cerchio"/>
          <p:cNvSpPr/>
          <p:nvPr/>
        </p:nvSpPr>
        <p:spPr>
          <a:xfrm>
            <a:off x="1440903" y="1979029"/>
            <a:ext cx="76203" cy="76203"/>
          </a:xfrm>
          <a:prstGeom prst="ellipse">
            <a:avLst/>
          </a:prstGeom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5" name="Cerchio"/>
          <p:cNvSpPr/>
          <p:nvPr/>
        </p:nvSpPr>
        <p:spPr>
          <a:xfrm>
            <a:off x="1601769" y="1979029"/>
            <a:ext cx="76203" cy="76203"/>
          </a:xfrm>
          <a:prstGeom prst="ellipse">
            <a:avLst/>
          </a:prstGeom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6" name="Cerchio"/>
          <p:cNvSpPr/>
          <p:nvPr/>
        </p:nvSpPr>
        <p:spPr>
          <a:xfrm>
            <a:off x="1762636" y="1979029"/>
            <a:ext cx="76203" cy="76203"/>
          </a:xfrm>
          <a:prstGeom prst="ellipse">
            <a:avLst/>
          </a:prstGeom>
          <a:ln w="127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687" name="Grafico a torta 2D"/>
          <p:cNvGraphicFramePr/>
          <p:nvPr/>
        </p:nvGraphicFramePr>
        <p:xfrm>
          <a:off x="13594420" y="4527373"/>
          <a:ext cx="7077916" cy="799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88" name="Malware analysis is time-sensitive"/>
          <p:cNvSpPr txBox="1"/>
          <p:nvPr/>
        </p:nvSpPr>
        <p:spPr>
          <a:xfrm>
            <a:off x="2022210" y="3409133"/>
            <a:ext cx="995673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7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We’ve surveyed 50 malware analysts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Rettangolo arrotondato"/>
          <p:cNvSpPr/>
          <p:nvPr/>
        </p:nvSpPr>
        <p:spPr>
          <a:xfrm>
            <a:off x="759354" y="757634"/>
            <a:ext cx="22865292" cy="12200732"/>
          </a:xfrm>
          <a:prstGeom prst="roundRect">
            <a:avLst>
              <a:gd name="adj" fmla="val 1592"/>
            </a:avLst>
          </a:prstGeom>
          <a:gradFill>
            <a:gsLst>
              <a:gs pos="0">
                <a:srgbClr val="2E6582">
                  <a:alpha val="80000"/>
                </a:srgbClr>
              </a:gs>
              <a:gs pos="100000">
                <a:schemeClr val="accent1">
                  <a:hueOff val="273562"/>
                  <a:satOff val="2937"/>
                  <a:lumOff val="-22233"/>
                  <a:alpha val="80000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1" name="Our solution"/>
          <p:cNvSpPr txBox="1"/>
          <p:nvPr/>
        </p:nvSpPr>
        <p:spPr>
          <a:xfrm>
            <a:off x="10247678" y="2693789"/>
            <a:ext cx="38886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Our solution</a:t>
            </a:r>
          </a:p>
        </p:txBody>
      </p:sp>
      <p:sp>
        <p:nvSpPr>
          <p:cNvPr id="692" name="carbonara-project.github.io"/>
          <p:cNvSpPr txBox="1"/>
          <p:nvPr/>
        </p:nvSpPr>
        <p:spPr>
          <a:xfrm>
            <a:off x="20589329" y="12267207"/>
            <a:ext cx="28337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carbonara-project.github.io</a:t>
            </a:r>
          </a:p>
        </p:txBody>
      </p:sp>
      <p:grpSp>
        <p:nvGrpSpPr>
          <p:cNvPr id="696" name="Gruppo"/>
          <p:cNvGrpSpPr/>
          <p:nvPr/>
        </p:nvGrpSpPr>
        <p:grpSpPr>
          <a:xfrm>
            <a:off x="11993033" y="3719889"/>
            <a:ext cx="397934" cy="76201"/>
            <a:chOff x="0" y="0"/>
            <a:chExt cx="397933" cy="76200"/>
          </a:xfrm>
        </p:grpSpPr>
        <p:sp>
          <p:nvSpPr>
            <p:cNvPr id="693" name="Cerchio"/>
            <p:cNvSpPr/>
            <p:nvPr/>
          </p:nvSpPr>
          <p:spPr>
            <a:xfrm>
              <a:off x="0" y="0"/>
              <a:ext cx="76200" cy="76200"/>
            </a:xfrm>
            <a:prstGeom prst="ellipse">
              <a:avLst/>
            </a:prstGeom>
            <a:noFill/>
            <a:ln w="12700" cap="flat">
              <a:solidFill>
                <a:srgbClr val="E6EAF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Cerchio"/>
            <p:cNvSpPr/>
            <p:nvPr/>
          </p:nvSpPr>
          <p:spPr>
            <a:xfrm>
              <a:off x="160866" y="0"/>
              <a:ext cx="76201" cy="76200"/>
            </a:xfrm>
            <a:prstGeom prst="ellipse">
              <a:avLst/>
            </a:prstGeom>
            <a:noFill/>
            <a:ln w="12700" cap="flat">
              <a:solidFill>
                <a:srgbClr val="E6EAF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Cerchio"/>
            <p:cNvSpPr/>
            <p:nvPr/>
          </p:nvSpPr>
          <p:spPr>
            <a:xfrm>
              <a:off x="321733" y="0"/>
              <a:ext cx="76201" cy="76200"/>
            </a:xfrm>
            <a:prstGeom prst="ellipse">
              <a:avLst/>
            </a:prstGeom>
            <a:noFill/>
            <a:ln w="12700" cap="flat">
              <a:solidFill>
                <a:srgbClr val="E6EAF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97" name="Keep a database of functions and analyses made by the users."/>
          <p:cNvSpPr txBox="1"/>
          <p:nvPr/>
        </p:nvSpPr>
        <p:spPr>
          <a:xfrm>
            <a:off x="3152457" y="5235031"/>
            <a:ext cx="180790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Keep a database of functions and analyses made by the users.</a:t>
            </a:r>
          </a:p>
        </p:txBody>
      </p:sp>
      <p:pic>
        <p:nvPicPr>
          <p:cNvPr id="69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1373" y="6859126"/>
            <a:ext cx="11921254" cy="666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Rettangolo"/>
          <p:cNvSpPr/>
          <p:nvPr/>
        </p:nvSpPr>
        <p:spPr>
          <a:xfrm>
            <a:off x="9498323" y="8682347"/>
            <a:ext cx="2451434" cy="2615268"/>
          </a:xfrm>
          <a:prstGeom prst="rect">
            <a:avLst/>
          </a:prstGeom>
          <a:gradFill>
            <a:gsLst>
              <a:gs pos="0">
                <a:srgbClr val="4A94B1"/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  <a:lin ang="3582945"/>
          </a:gradFill>
          <a:ln w="25400">
            <a:solidFill>
              <a:srgbClr val="E6EA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0" name="Forma"/>
          <p:cNvSpPr/>
          <p:nvPr/>
        </p:nvSpPr>
        <p:spPr>
          <a:xfrm>
            <a:off x="15047613" y="7537573"/>
            <a:ext cx="520116" cy="520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1" name="push rbp…"/>
          <p:cNvSpPr txBox="1"/>
          <p:nvPr/>
        </p:nvSpPr>
        <p:spPr>
          <a:xfrm>
            <a:off x="9335851" y="10020566"/>
            <a:ext cx="2776377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457200">
              <a:lnSpc>
                <a:spcPts val="3900"/>
              </a:lnSpc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push rbp</a:t>
            </a:r>
          </a:p>
          <a:p>
            <a:pPr algn="l" defTabSz="457200">
              <a:lnSpc>
                <a:spcPts val="3900"/>
              </a:lnSpc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mov rbp, rsp</a:t>
            </a:r>
          </a:p>
          <a:p>
            <a:pPr algn="l" defTabSz="457200">
              <a:lnSpc>
                <a:spcPts val="3900"/>
              </a:lnSpc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mov rbx, rbp</a:t>
            </a:r>
          </a:p>
        </p:txBody>
      </p:sp>
      <p:sp>
        <p:nvSpPr>
          <p:cNvPr id="702" name="Forma"/>
          <p:cNvSpPr/>
          <p:nvPr/>
        </p:nvSpPr>
        <p:spPr>
          <a:xfrm>
            <a:off x="10463982" y="9156834"/>
            <a:ext cx="520116" cy="520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3" name="Forma"/>
          <p:cNvSpPr/>
          <p:nvPr/>
        </p:nvSpPr>
        <p:spPr>
          <a:xfrm>
            <a:off x="15047613" y="8115458"/>
            <a:ext cx="520116" cy="520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4" name="Forma"/>
          <p:cNvSpPr/>
          <p:nvPr/>
        </p:nvSpPr>
        <p:spPr>
          <a:xfrm>
            <a:off x="14425654" y="7537573"/>
            <a:ext cx="520116" cy="520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5" name="Forma"/>
          <p:cNvSpPr/>
          <p:nvPr/>
        </p:nvSpPr>
        <p:spPr>
          <a:xfrm>
            <a:off x="14425654" y="8115458"/>
            <a:ext cx="520116" cy="520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6" name="Forma"/>
          <p:cNvSpPr/>
          <p:nvPr/>
        </p:nvSpPr>
        <p:spPr>
          <a:xfrm>
            <a:off x="13803693" y="8115458"/>
            <a:ext cx="520117" cy="520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7" name="Forma"/>
          <p:cNvSpPr/>
          <p:nvPr/>
        </p:nvSpPr>
        <p:spPr>
          <a:xfrm>
            <a:off x="13803693" y="7537573"/>
            <a:ext cx="520117" cy="520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3890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u"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Rettangolo"/>
          <p:cNvSpPr/>
          <p:nvPr/>
        </p:nvSpPr>
        <p:spPr>
          <a:xfrm>
            <a:off x="1918" y="-1"/>
            <a:ext cx="10160001" cy="4597401"/>
          </a:xfrm>
          <a:prstGeom prst="rect">
            <a:avLst/>
          </a:prstGeom>
          <a:gradFill>
            <a:gsLst>
              <a:gs pos="0">
                <a:srgbClr val="232327">
                  <a:alpha val="89682"/>
                </a:srgbClr>
              </a:gs>
              <a:gs pos="100000">
                <a:srgbClr val="414A57">
                  <a:alpha val="89682"/>
                </a:srgbClr>
              </a:gs>
            </a:gsLst>
            <a:lin ang="1922031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Reverse engineering tools."/>
          <p:cNvSpPr txBox="1"/>
          <p:nvPr/>
        </p:nvSpPr>
        <p:spPr>
          <a:xfrm>
            <a:off x="2722996" y="1939693"/>
            <a:ext cx="4717845" cy="113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20000"/>
              </a:lnSpc>
              <a:defRPr sz="30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Reverse engineering tools.</a:t>
            </a:r>
          </a:p>
        </p:txBody>
      </p:sp>
      <p:sp>
        <p:nvSpPr>
          <p:cNvPr id="711" name="Rettangolo"/>
          <p:cNvSpPr/>
          <p:nvPr/>
        </p:nvSpPr>
        <p:spPr>
          <a:xfrm>
            <a:off x="959" y="4580317"/>
            <a:ext cx="10160001" cy="4597401"/>
          </a:xfrm>
          <a:prstGeom prst="rect">
            <a:avLst/>
          </a:prstGeom>
          <a:gradFill>
            <a:gsLst>
              <a:gs pos="0">
                <a:srgbClr val="2B969D">
                  <a:alpha val="89682"/>
                </a:srgbClr>
              </a:gs>
              <a:gs pos="100000">
                <a:schemeClr val="accent1">
                  <a:hueOff val="273562"/>
                  <a:satOff val="2937"/>
                  <a:lumOff val="-22233"/>
                  <a:alpha val="89682"/>
                </a:schemeClr>
              </a:gs>
            </a:gsLst>
            <a:lin ang="7611489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2" name="A shared database of malwares and reports."/>
          <p:cNvSpPr txBox="1"/>
          <p:nvPr/>
        </p:nvSpPr>
        <p:spPr>
          <a:xfrm>
            <a:off x="2722996" y="6568449"/>
            <a:ext cx="4717845" cy="12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20000"/>
              </a:lnSpc>
              <a:defRPr sz="29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shared database of malwares and reports.</a:t>
            </a:r>
          </a:p>
        </p:txBody>
      </p:sp>
      <p:grpSp>
        <p:nvGrpSpPr>
          <p:cNvPr id="715" name="Gruppo"/>
          <p:cNvGrpSpPr/>
          <p:nvPr/>
        </p:nvGrpSpPr>
        <p:grpSpPr>
          <a:xfrm>
            <a:off x="959" y="9160257"/>
            <a:ext cx="10160001" cy="4597401"/>
            <a:chOff x="0" y="0"/>
            <a:chExt cx="10160000" cy="4597400"/>
          </a:xfrm>
        </p:grpSpPr>
        <p:sp>
          <p:nvSpPr>
            <p:cNvPr id="713" name="Rettangolo"/>
            <p:cNvSpPr/>
            <p:nvPr/>
          </p:nvSpPr>
          <p:spPr>
            <a:xfrm>
              <a:off x="0" y="0"/>
              <a:ext cx="10160000" cy="4597400"/>
            </a:xfrm>
            <a:prstGeom prst="rect">
              <a:avLst/>
            </a:prstGeom>
            <a:gradFill flip="none" rotWithShape="1">
              <a:gsLst>
                <a:gs pos="0">
                  <a:srgbClr val="232327">
                    <a:alpha val="89682"/>
                  </a:srgbClr>
                </a:gs>
                <a:gs pos="100000">
                  <a:srgbClr val="414A57">
                    <a:alpha val="89682"/>
                  </a:srgbClr>
                </a:gs>
              </a:gsLst>
              <a:lin ang="19220312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Community.…"/>
            <p:cNvSpPr txBox="1"/>
            <p:nvPr/>
          </p:nvSpPr>
          <p:spPr>
            <a:xfrm>
              <a:off x="2722037" y="1729984"/>
              <a:ext cx="4717844" cy="1137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20000"/>
                </a:lnSpc>
                <a:defRPr sz="2800" b="1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Community.</a:t>
              </a:r>
            </a:p>
            <a:p>
              <a:pPr>
                <a:lnSpc>
                  <a:spcPct val="120000"/>
                </a:lnSpc>
                <a:defRPr sz="28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Share, comment, discuss.</a:t>
              </a:r>
            </a:p>
          </p:txBody>
        </p:sp>
      </p:grpSp>
      <p:sp>
        <p:nvSpPr>
          <p:cNvPr id="716" name="We aim at creating an environment…"/>
          <p:cNvSpPr txBox="1"/>
          <p:nvPr/>
        </p:nvSpPr>
        <p:spPr>
          <a:xfrm>
            <a:off x="11196236" y="6443133"/>
            <a:ext cx="1170587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 aim at creating an environment </a:t>
            </a:r>
          </a:p>
          <a:p>
            <a:pPr>
              <a:defRPr sz="45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the cyber security community to thrive.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767391" y="1363993"/>
            <a:ext cx="241438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719" name="Roadmap"/>
          <p:cNvSpPr txBox="1"/>
          <p:nvPr/>
        </p:nvSpPr>
        <p:spPr>
          <a:xfrm>
            <a:off x="1458663" y="1519678"/>
            <a:ext cx="413484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Roadmap</a:t>
            </a:r>
          </a:p>
        </p:txBody>
      </p:sp>
      <p:sp>
        <p:nvSpPr>
          <p:cNvPr id="720" name="Linea"/>
          <p:cNvSpPr/>
          <p:nvPr/>
        </p:nvSpPr>
        <p:spPr>
          <a:xfrm>
            <a:off x="1277988" y="7501466"/>
            <a:ext cx="21828024" cy="1"/>
          </a:xfrm>
          <a:prstGeom prst="line">
            <a:avLst/>
          </a:prstGeom>
          <a:ln w="266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1" name="Linea"/>
          <p:cNvSpPr/>
          <p:nvPr/>
        </p:nvSpPr>
        <p:spPr>
          <a:xfrm flipV="1">
            <a:off x="1709605" y="5584023"/>
            <a:ext cx="1" cy="1904488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2" name="Binary…"/>
          <p:cNvSpPr txBox="1"/>
          <p:nvPr/>
        </p:nvSpPr>
        <p:spPr>
          <a:xfrm>
            <a:off x="812604" y="4327823"/>
            <a:ext cx="179400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Binary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 analysis</a:t>
            </a:r>
          </a:p>
        </p:txBody>
      </p:sp>
      <p:sp>
        <p:nvSpPr>
          <p:cNvPr id="723" name="Linea"/>
          <p:cNvSpPr/>
          <p:nvPr/>
        </p:nvSpPr>
        <p:spPr>
          <a:xfrm flipH="1">
            <a:off x="2952026" y="7559699"/>
            <a:ext cx="1" cy="222099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4" name="User…"/>
          <p:cNvSpPr txBox="1"/>
          <p:nvPr/>
        </p:nvSpPr>
        <p:spPr>
          <a:xfrm>
            <a:off x="2027402" y="9875616"/>
            <a:ext cx="184924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solidFill>
                  <a:srgbClr val="FFFFFF"/>
                </a:solidFill>
              </a:defRPr>
            </a:pPr>
            <a:r>
              <a:t>User </a:t>
            </a:r>
          </a:p>
          <a:p>
            <a:pPr>
              <a:defRPr sz="3800">
                <a:solidFill>
                  <a:srgbClr val="FFFFFF"/>
                </a:solidFill>
              </a:defRPr>
            </a:pPr>
            <a:r>
              <a:t>creation</a:t>
            </a:r>
          </a:p>
        </p:txBody>
      </p:sp>
      <p:sp>
        <p:nvSpPr>
          <p:cNvPr id="725" name="Linea"/>
          <p:cNvSpPr/>
          <p:nvPr/>
        </p:nvSpPr>
        <p:spPr>
          <a:xfrm flipV="1">
            <a:off x="4477232" y="5584022"/>
            <a:ext cx="1" cy="1904488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6" name="Idea…"/>
          <p:cNvSpPr txBox="1"/>
          <p:nvPr/>
        </p:nvSpPr>
        <p:spPr>
          <a:xfrm>
            <a:off x="3414731" y="4286145"/>
            <a:ext cx="212500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>
                <a:solidFill>
                  <a:srgbClr val="FFFFFF"/>
                </a:solidFill>
              </a:defRPr>
            </a:pPr>
            <a:r>
              <a:t>Idea</a:t>
            </a:r>
          </a:p>
          <a:p>
            <a:pPr>
              <a:defRPr sz="3700">
                <a:solidFill>
                  <a:srgbClr val="FFFFFF"/>
                </a:solidFill>
              </a:defRPr>
            </a:pPr>
            <a:r>
              <a:t>validation</a:t>
            </a:r>
          </a:p>
        </p:txBody>
      </p:sp>
      <p:grpSp>
        <p:nvGrpSpPr>
          <p:cNvPr id="729" name="Gruppo"/>
          <p:cNvGrpSpPr/>
          <p:nvPr/>
        </p:nvGrpSpPr>
        <p:grpSpPr>
          <a:xfrm>
            <a:off x="5317262" y="6635736"/>
            <a:ext cx="1731463" cy="1731463"/>
            <a:chOff x="0" y="0"/>
            <a:chExt cx="1731462" cy="1731462"/>
          </a:xfrm>
        </p:grpSpPr>
        <p:sp>
          <p:nvSpPr>
            <p:cNvPr id="727" name="Cerchio"/>
            <p:cNvSpPr/>
            <p:nvPr/>
          </p:nvSpPr>
          <p:spPr>
            <a:xfrm>
              <a:off x="0" y="0"/>
              <a:ext cx="1731463" cy="1731463"/>
            </a:xfrm>
            <a:prstGeom prst="ellipse">
              <a:avLst/>
            </a:prstGeom>
            <a:solidFill>
              <a:srgbClr val="1992AA"/>
            </a:solidFill>
            <a:ln w="127000" cap="flat">
              <a:solidFill>
                <a:srgbClr val="E6EAF3">
                  <a:alpha val="3952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solidFill>
                    <a:srgbClr val="DCDDD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8" name="1"/>
            <p:cNvSpPr txBox="1"/>
            <p:nvPr/>
          </p:nvSpPr>
          <p:spPr>
            <a:xfrm>
              <a:off x="538026" y="275180"/>
              <a:ext cx="655409" cy="118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1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32" name="Gruppo"/>
          <p:cNvGrpSpPr/>
          <p:nvPr/>
        </p:nvGrpSpPr>
        <p:grpSpPr>
          <a:xfrm>
            <a:off x="11919132" y="6635736"/>
            <a:ext cx="1731463" cy="1731463"/>
            <a:chOff x="0" y="0"/>
            <a:chExt cx="1731462" cy="1731462"/>
          </a:xfrm>
        </p:grpSpPr>
        <p:sp>
          <p:nvSpPr>
            <p:cNvPr id="730" name="Cerchio"/>
            <p:cNvSpPr/>
            <p:nvPr/>
          </p:nvSpPr>
          <p:spPr>
            <a:xfrm>
              <a:off x="0" y="0"/>
              <a:ext cx="1731463" cy="1731463"/>
            </a:xfrm>
            <a:prstGeom prst="ellipse">
              <a:avLst/>
            </a:prstGeom>
            <a:solidFill>
              <a:srgbClr val="1992AA"/>
            </a:solidFill>
            <a:ln w="127000" cap="flat">
              <a:solidFill>
                <a:srgbClr val="E6EAF3">
                  <a:alpha val="3952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solidFill>
                    <a:srgbClr val="DCDDD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1" name="2"/>
            <p:cNvSpPr txBox="1"/>
            <p:nvPr/>
          </p:nvSpPr>
          <p:spPr>
            <a:xfrm>
              <a:off x="538026" y="275180"/>
              <a:ext cx="655409" cy="118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1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35" name="Gruppo"/>
          <p:cNvGrpSpPr/>
          <p:nvPr/>
        </p:nvGrpSpPr>
        <p:grpSpPr>
          <a:xfrm>
            <a:off x="19072028" y="6635736"/>
            <a:ext cx="1731463" cy="1731463"/>
            <a:chOff x="0" y="0"/>
            <a:chExt cx="1731462" cy="1731462"/>
          </a:xfrm>
        </p:grpSpPr>
        <p:sp>
          <p:nvSpPr>
            <p:cNvPr id="733" name="Cerchio"/>
            <p:cNvSpPr/>
            <p:nvPr/>
          </p:nvSpPr>
          <p:spPr>
            <a:xfrm>
              <a:off x="0" y="0"/>
              <a:ext cx="1731463" cy="1731463"/>
            </a:xfrm>
            <a:prstGeom prst="ellipse">
              <a:avLst/>
            </a:prstGeom>
            <a:solidFill>
              <a:srgbClr val="1992AA"/>
            </a:solidFill>
            <a:ln w="127000" cap="flat">
              <a:solidFill>
                <a:srgbClr val="E6EAF3">
                  <a:alpha val="3952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solidFill>
                    <a:srgbClr val="DCDDD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4" name="3"/>
            <p:cNvSpPr txBox="1"/>
            <p:nvPr/>
          </p:nvSpPr>
          <p:spPr>
            <a:xfrm>
              <a:off x="538686" y="275180"/>
              <a:ext cx="655409" cy="118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1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736" name="Linea"/>
          <p:cNvSpPr/>
          <p:nvPr/>
        </p:nvSpPr>
        <p:spPr>
          <a:xfrm flipV="1">
            <a:off x="8231202" y="5580444"/>
            <a:ext cx="1" cy="1904488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37" name="Procedure…"/>
          <p:cNvSpPr txBox="1"/>
          <p:nvPr/>
        </p:nvSpPr>
        <p:spPr>
          <a:xfrm>
            <a:off x="7113983" y="4118473"/>
            <a:ext cx="22344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Procedure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matching</a:t>
            </a:r>
          </a:p>
        </p:txBody>
      </p:sp>
      <p:sp>
        <p:nvSpPr>
          <p:cNvPr id="738" name="Linea"/>
          <p:cNvSpPr/>
          <p:nvPr/>
        </p:nvSpPr>
        <p:spPr>
          <a:xfrm>
            <a:off x="9413960" y="7559699"/>
            <a:ext cx="1" cy="222099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39" name="Google…"/>
          <p:cNvSpPr txBox="1"/>
          <p:nvPr/>
        </p:nvSpPr>
        <p:spPr>
          <a:xfrm>
            <a:off x="8431425" y="9875616"/>
            <a:ext cx="196507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solidFill>
                  <a:srgbClr val="FFFFFF"/>
                </a:solidFill>
              </a:defRPr>
            </a:pPr>
            <a:r>
              <a:t>Google </a:t>
            </a:r>
          </a:p>
          <a:p>
            <a:pPr>
              <a:defRPr sz="3800">
                <a:solidFill>
                  <a:srgbClr val="FFFFFF"/>
                </a:solidFill>
              </a:defRPr>
            </a:pPr>
            <a:r>
              <a:t>auth</a:t>
            </a:r>
          </a:p>
        </p:txBody>
      </p:sp>
      <p:sp>
        <p:nvSpPr>
          <p:cNvPr id="740" name="Linea"/>
          <p:cNvSpPr/>
          <p:nvPr/>
        </p:nvSpPr>
        <p:spPr>
          <a:xfrm flipV="1">
            <a:off x="10965751" y="5580444"/>
            <a:ext cx="1" cy="1904488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41" name="User…"/>
          <p:cNvSpPr txBox="1"/>
          <p:nvPr/>
        </p:nvSpPr>
        <p:spPr>
          <a:xfrm>
            <a:off x="9903250" y="4286145"/>
            <a:ext cx="212500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>
                <a:solidFill>
                  <a:srgbClr val="FFFFFF"/>
                </a:solidFill>
              </a:defRPr>
            </a:pPr>
            <a:r>
              <a:t>User</a:t>
            </a:r>
          </a:p>
          <a:p>
            <a:pPr>
              <a:defRPr sz="3700">
                <a:solidFill>
                  <a:srgbClr val="FFFFFF"/>
                </a:solidFill>
              </a:defRPr>
            </a:pPr>
            <a:r>
              <a:t>validation</a:t>
            </a:r>
          </a:p>
        </p:txBody>
      </p:sp>
      <p:sp>
        <p:nvSpPr>
          <p:cNvPr id="742" name="Linea"/>
          <p:cNvSpPr/>
          <p:nvPr/>
        </p:nvSpPr>
        <p:spPr>
          <a:xfrm flipV="1">
            <a:off x="15128449" y="5584023"/>
            <a:ext cx="1" cy="1904488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43" name="Machine…"/>
          <p:cNvSpPr txBox="1"/>
          <p:nvPr/>
        </p:nvSpPr>
        <p:spPr>
          <a:xfrm>
            <a:off x="14155450" y="3597773"/>
            <a:ext cx="1945997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Machine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Learning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model</a:t>
            </a:r>
          </a:p>
        </p:txBody>
      </p:sp>
      <p:sp>
        <p:nvSpPr>
          <p:cNvPr id="744" name="Linea"/>
          <p:cNvSpPr/>
          <p:nvPr/>
        </p:nvSpPr>
        <p:spPr>
          <a:xfrm>
            <a:off x="17389749" y="7425543"/>
            <a:ext cx="1" cy="222099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45" name="Users…"/>
          <p:cNvSpPr txBox="1"/>
          <p:nvPr/>
        </p:nvSpPr>
        <p:spPr>
          <a:xfrm>
            <a:off x="16313348" y="9741460"/>
            <a:ext cx="215280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solidFill>
                  <a:srgbClr val="FFFFFF"/>
                </a:solidFill>
              </a:defRPr>
            </a:pPr>
            <a:r>
              <a:t>Users</a:t>
            </a:r>
          </a:p>
          <a:p>
            <a:pPr>
              <a:defRPr sz="3800">
                <a:solidFill>
                  <a:srgbClr val="FFFFFF"/>
                </a:solidFill>
              </a:defRPr>
            </a:pPr>
            <a:r>
              <a:t>feedback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99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99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9"/>
                            </p:stCondLst>
                            <p:childTnLst>
                              <p:par>
                                <p:cTn id="16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99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99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99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9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9"/>
                            </p:stCondLst>
                            <p:childTnLst>
                              <p:par>
                                <p:cTn id="27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99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99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99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99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9"/>
                            </p:stCondLst>
                            <p:childTnLst>
                              <p:par>
                                <p:cTn id="38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99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99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99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99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99"/>
                            </p:stCondLst>
                            <p:childTnLst>
                              <p:par>
                                <p:cTn id="49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99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99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99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99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99"/>
                            </p:stCondLst>
                            <p:childTnLst>
                              <p:par>
                                <p:cTn id="60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99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99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99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99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99"/>
                            </p:stCondLst>
                            <p:childTnLst>
                              <p:par>
                                <p:cTn id="71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99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99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99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99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99"/>
                            </p:stCondLst>
                            <p:childTnLst>
                              <p:par>
                                <p:cTn id="82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499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99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499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99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99"/>
                            </p:stCondLst>
                            <p:childTnLst>
                              <p:par>
                                <p:cTn id="93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99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99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  <p:bldP spid="722" grpId="3" animBg="1" advAuto="0"/>
      <p:bldP spid="723" grpId="4" animBg="1" advAuto="0"/>
      <p:bldP spid="724" grpId="5" animBg="1" advAuto="0"/>
      <p:bldP spid="725" grpId="7" animBg="1" advAuto="0"/>
      <p:bldP spid="726" grpId="6" animBg="1" advAuto="0"/>
      <p:bldP spid="736" grpId="8" animBg="1" advAuto="0"/>
      <p:bldP spid="737" grpId="9" animBg="1" advAuto="0"/>
      <p:bldP spid="738" grpId="11" animBg="1" advAuto="0"/>
      <p:bldP spid="739" grpId="10" animBg="1" advAuto="0"/>
      <p:bldP spid="740" grpId="12" animBg="1" advAuto="0"/>
      <p:bldP spid="741" grpId="13" animBg="1" advAuto="0"/>
      <p:bldP spid="742" grpId="15" animBg="1" advAuto="0"/>
      <p:bldP spid="743" grpId="14" animBg="1" advAuto="0"/>
      <p:bldP spid="744" grpId="16" animBg="1" advAuto="0"/>
      <p:bldP spid="745" grpId="17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Custom</PresentationFormat>
  <Paragraphs>123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Courier</vt:lpstr>
      <vt:lpstr>Helvetica</vt:lpstr>
      <vt:lpstr>Helvetica Light</vt:lpstr>
      <vt:lpstr>Helvetica Neue</vt:lpstr>
      <vt:lpstr>Menlo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Luigi Paolo Pileggi</cp:lastModifiedBy>
  <cp:revision>7</cp:revision>
  <dcterms:modified xsi:type="dcterms:W3CDTF">2018-03-23T15:38:22Z</dcterms:modified>
</cp:coreProperties>
</file>